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57" r:id="rId3"/>
    <p:sldId id="300" r:id="rId4"/>
    <p:sldId id="258" r:id="rId5"/>
    <p:sldId id="301" r:id="rId6"/>
    <p:sldId id="260"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20" r:id="rId25"/>
    <p:sldId id="276" r:id="rId26"/>
    <p:sldId id="277" r:id="rId27"/>
    <p:sldId id="278" r:id="rId28"/>
    <p:sldId id="279" r:id="rId29"/>
    <p:sldId id="2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7T12:31:04.032"/>
    </inkml:context>
    <inkml:brush xml:id="br0">
      <inkml:brushProperty name="width" value="0.05" units="cm"/>
      <inkml:brushProperty name="height" value="0.3" units="cm"/>
      <inkml:brushProperty name="color" value="#FFFFFF"/>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7T12:31:05.373"/>
    </inkml:context>
    <inkml:brush xml:id="br0">
      <inkml:brushProperty name="width" value="0.05" units="cm"/>
      <inkml:brushProperty name="height" value="0.3" units="cm"/>
      <inkml:brushProperty name="color" value="#FFFFFF"/>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7T12:31:06.379"/>
    </inkml:context>
    <inkml:brush xml:id="br0">
      <inkml:brushProperty name="width" value="0.05" units="cm"/>
      <inkml:brushProperty name="height" value="0.3" units="cm"/>
      <inkml:brushProperty name="color" value="#FFFFFF"/>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7T12:31:06.561"/>
    </inkml:context>
    <inkml:brush xml:id="br0">
      <inkml:brushProperty name="width" value="0.05" units="cm"/>
      <inkml:brushProperty name="height" value="0.3" units="cm"/>
      <inkml:brushProperty name="color" value="#FFFFFF"/>
      <inkml:brushProperty name="ignorePressure" value="1"/>
      <inkml:brushProperty name="inkEffects" value="pencil"/>
    </inkml:brush>
  </inkml:definitions>
  <inkml:trace contextRef="#ctx0" brushRef="#br0">1 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1901" y="2207360"/>
            <a:ext cx="8347873" cy="203606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98620" y="5057853"/>
            <a:ext cx="10791153" cy="814427"/>
          </a:xfrm>
        </p:spPr>
        <p:txBody>
          <a:bodyPr>
            <a:normAutofit/>
          </a:bodyPr>
          <a:lstStyle>
            <a:lvl1pPr marL="0" indent="0" algn="r">
              <a:buNone/>
              <a:defRPr sz="3733" b="0" i="0">
                <a:solidFill>
                  <a:srgbClr val="0070C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976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071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6080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descr="E:\websites\free-power-point-templates\2012\logos.png">
            <a:extLst>
              <a:ext uri="{FF2B5EF4-FFF2-40B4-BE49-F238E27FC236}">
                <a16:creationId xmlns:a16="http://schemas.microsoft.com/office/drawing/2014/main" id="{C1B04D13-C884-4E4D-85F8-5A1F19D648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94760" cy="814427"/>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596540"/>
            <a:ext cx="10994760" cy="4682947"/>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187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5508" y="578507"/>
            <a:ext cx="8347873" cy="763525"/>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245508" y="1596541"/>
            <a:ext cx="8347873" cy="4477808"/>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065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665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565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94761" cy="814427"/>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207360"/>
            <a:ext cx="5386917"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3021787"/>
            <a:ext cx="5386917"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207360"/>
            <a:ext cx="5389033"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021787"/>
            <a:ext cx="5389033"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25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989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66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9703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A87A34-81AB-432B-8DAE-1953F412C126}" type="datetimeFigureOut">
              <a:rPr lang="en-US" smtClean="0"/>
              <a:pPr/>
              <a:t>10/9/2023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id="{0D07D83C-363B-4338-B99E-91525119F2FF}"/>
              </a:ext>
            </a:extLst>
          </p:cNvPr>
          <p:cNvSpPr txBox="1"/>
          <p:nvPr/>
        </p:nvSpPr>
        <p:spPr>
          <a:xfrm>
            <a:off x="-12200" y="6951663"/>
            <a:ext cx="11186167" cy="666977"/>
          </a:xfrm>
          <a:prstGeom prst="rect">
            <a:avLst/>
          </a:prstGeom>
          <a:noFill/>
        </p:spPr>
        <p:txBody>
          <a:bodyPr wrap="square" rtlCol="0">
            <a:spAutoFit/>
          </a:bodyPr>
          <a:lstStyle/>
          <a:p>
            <a:r>
              <a:rPr lang="en-US" sz="1867">
                <a:solidFill>
                  <a:schemeClr val="bg1">
                    <a:lumMod val="65000"/>
                  </a:schemeClr>
                </a:solidFill>
              </a:rPr>
              <a:t>This presentation uses a free template provided by FPPT.com</a:t>
            </a:r>
          </a:p>
          <a:p>
            <a:r>
              <a:rPr lang="en-US" sz="1867">
                <a:solidFill>
                  <a:schemeClr val="bg1">
                    <a:lumMod val="65000"/>
                  </a:schemeClr>
                </a:solidFill>
              </a:rPr>
              <a:t>www.free-power-point-templates.com</a:t>
            </a:r>
          </a:p>
        </p:txBody>
      </p:sp>
    </p:spTree>
    <p:extLst>
      <p:ext uri="{BB962C8B-B14F-4D97-AF65-F5344CB8AC3E}">
        <p14:creationId xmlns:p14="http://schemas.microsoft.com/office/powerpoint/2010/main" val="285295035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7A5A-6023-D5DB-6A59-10AD0A9030B8}"/>
              </a:ext>
            </a:extLst>
          </p:cNvPr>
          <p:cNvSpPr>
            <a:spLocks noGrp="1"/>
          </p:cNvSpPr>
          <p:nvPr>
            <p:ph type="ctrTitle"/>
          </p:nvPr>
        </p:nvSpPr>
        <p:spPr>
          <a:xfrm>
            <a:off x="1559859" y="3594847"/>
            <a:ext cx="10632141" cy="134471"/>
          </a:xfrm>
        </p:spPr>
        <p:txBody>
          <a:bodyPr>
            <a:normAutofit fontScale="90000"/>
          </a:bodyPr>
          <a:lstStyle/>
          <a:p>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4000" b="0" i="0" dirty="0">
                <a:solidFill>
                  <a:srgbClr val="FFC000"/>
                </a:solidFill>
                <a:effectLst/>
                <a:latin typeface="Arial Black" panose="020B0A04020102020204" pitchFamily="34" charset="0"/>
              </a:rPr>
              <a:t>MovieOnRent Data Analysis</a:t>
            </a:r>
            <a:r>
              <a:rPr lang="en-IN" sz="4000" dirty="0">
                <a:solidFill>
                  <a:srgbClr val="FFC000"/>
                </a:solidFill>
                <a:latin typeface="Arial Black" panose="020B0A04020102020204" pitchFamily="34" charset="0"/>
              </a:rPr>
              <a:t> using SQL</a:t>
            </a:r>
            <a:br>
              <a:rPr lang="en-IN" sz="10700" b="1" dirty="0">
                <a:solidFill>
                  <a:srgbClr val="FFC000"/>
                </a:solidFill>
                <a:latin typeface="Arial Black" panose="020B0A04020102020204" pitchFamily="34" charset="0"/>
                <a:cs typeface="Times New Roman" panose="02020603050405020304" pitchFamily="18" charset="0"/>
              </a:rPr>
            </a:br>
            <a:br>
              <a:rPr lang="en-IN" sz="2200" b="1" dirty="0">
                <a:solidFill>
                  <a:srgbClr val="FFC000"/>
                </a:solidFill>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a:t>
            </a:r>
            <a:r>
              <a:rPr lang="en-US" sz="2000" b="0" i="0" dirty="0">
                <a:effectLst/>
                <a:latin typeface="Söhne"/>
              </a:rPr>
              <a:t> Optimizing Movie Inventory and Customer Experience</a:t>
            </a:r>
            <a:br>
              <a:rPr lang="en-IN" sz="3600" b="1" dirty="0">
                <a:solidFill>
                  <a:srgbClr val="FFC000"/>
                </a:solidFill>
                <a:latin typeface="Times New Roman" panose="02020603050405020304" pitchFamily="18" charset="0"/>
                <a:cs typeface="Times New Roman" panose="02020603050405020304" pitchFamily="18" charset="0"/>
              </a:rPr>
            </a:br>
            <a:br>
              <a:rPr lang="en-IN" sz="3600" b="1" dirty="0">
                <a:solidFill>
                  <a:srgbClr val="FFC000"/>
                </a:solidFill>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r>
              <a:rPr lang="en-IN" sz="3100" b="1" dirty="0">
                <a:latin typeface="Times New Roman" panose="02020603050405020304" pitchFamily="18" charset="0"/>
                <a:cs typeface="Times New Roman" panose="02020603050405020304" pitchFamily="18" charset="0"/>
              </a:rPr>
              <a:t>ANALYZING  Motion  pictures  data USING SQL </a:t>
            </a:r>
            <a:br>
              <a:rPr lang="en-IN" sz="40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                                                                                                                                       </a:t>
            </a:r>
            <a:r>
              <a:rPr lang="en-IN" sz="4800" b="1" dirty="0">
                <a:latin typeface="Times New Roman" panose="02020603050405020304" pitchFamily="18" charset="0"/>
                <a:cs typeface="Times New Roman" panose="02020603050405020304" pitchFamily="18" charset="0"/>
              </a:rPr>
              <a:t>             </a:t>
            </a:r>
            <a:br>
              <a:rPr lang="en-IN" sz="48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  DATA  ANALYST’S  PERSPECTIVE</a:t>
            </a:r>
            <a:br>
              <a:rPr lang="en-IN" sz="4800" b="1" dirty="0">
                <a:latin typeface="Times New Roman" panose="02020603050405020304" pitchFamily="18" charset="0"/>
                <a:cs typeface="Times New Roman" panose="02020603050405020304" pitchFamily="18" charset="0"/>
              </a:rPr>
            </a:br>
            <a:r>
              <a:rPr lang="en-IN" sz="4800" b="1" dirty="0">
                <a:latin typeface="Times New Roman" panose="02020603050405020304" pitchFamily="18" charset="0"/>
                <a:cs typeface="Times New Roman" panose="02020603050405020304" pitchFamily="18" charset="0"/>
              </a:rPr>
              <a:t>                 </a:t>
            </a:r>
            <a:endParaRPr lang="en-IN" dirty="0"/>
          </a:p>
        </p:txBody>
      </p:sp>
      <p:sp>
        <p:nvSpPr>
          <p:cNvPr id="3" name="Subtitle 2">
            <a:extLst>
              <a:ext uri="{FF2B5EF4-FFF2-40B4-BE49-F238E27FC236}">
                <a16:creationId xmlns:a16="http://schemas.microsoft.com/office/drawing/2014/main" id="{D2FBE537-A164-E33D-7E20-8129AF272963}"/>
              </a:ext>
            </a:extLst>
          </p:cNvPr>
          <p:cNvSpPr>
            <a:spLocks noGrp="1"/>
          </p:cNvSpPr>
          <p:nvPr>
            <p:ph type="subTitle" idx="1"/>
          </p:nvPr>
        </p:nvSpPr>
        <p:spPr>
          <a:xfrm>
            <a:off x="3567953" y="4805082"/>
            <a:ext cx="8364071" cy="2967318"/>
          </a:xfrm>
        </p:spPr>
        <p:txBody>
          <a:bodyPr>
            <a:normAutofit/>
          </a:bodyPr>
          <a:lstStyle/>
          <a:p>
            <a:r>
              <a:rPr lang="en-IN" sz="1800" b="1" dirty="0">
                <a:solidFill>
                  <a:schemeClr val="tx2"/>
                </a:solidFill>
              </a:rPr>
              <a:t>BY</a:t>
            </a:r>
          </a:p>
          <a:p>
            <a:r>
              <a:rPr lang="en-IN" sz="1800" b="1" dirty="0">
                <a:solidFill>
                  <a:schemeClr val="tx2"/>
                </a:solidFill>
              </a:rPr>
              <a:t>Shaik Aayesha Mohammadi</a:t>
            </a:r>
          </a:p>
          <a:p>
            <a:r>
              <a:rPr lang="en-IN" sz="1800" b="1" dirty="0">
                <a:solidFill>
                  <a:schemeClr val="tx2"/>
                </a:solidFill>
              </a:rPr>
              <a:t>Batch Number: DA132S13</a:t>
            </a:r>
          </a:p>
          <a:p>
            <a:r>
              <a:rPr lang="en-IN" sz="1800" b="1" dirty="0">
                <a:solidFill>
                  <a:schemeClr val="tx2"/>
                </a:solidFill>
              </a:rPr>
              <a:t>Enrollment ID:EN12024078064</a:t>
            </a:r>
          </a:p>
        </p:txBody>
      </p:sp>
    </p:spTree>
    <p:extLst>
      <p:ext uri="{BB962C8B-B14F-4D97-AF65-F5344CB8AC3E}">
        <p14:creationId xmlns:p14="http://schemas.microsoft.com/office/powerpoint/2010/main" val="158126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9436941"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All unique last names</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40AF122-EB44-1AFF-E466-1AADEC0DD9D7}"/>
              </a:ext>
            </a:extLst>
          </p:cNvPr>
          <p:cNvPicPr>
            <a:picLocks noChangeAspect="1"/>
          </p:cNvPicPr>
          <p:nvPr/>
        </p:nvPicPr>
        <p:blipFill rotWithShape="1">
          <a:blip r:embed="rId2"/>
          <a:srcRect l="13750" t="45882" r="78529" b="27713"/>
          <a:stretch/>
        </p:blipFill>
        <p:spPr>
          <a:xfrm>
            <a:off x="1969200" y="2744755"/>
            <a:ext cx="3048000" cy="33943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0D6EBF2-639F-64A0-3538-390D89EDC169}"/>
              </a:ext>
            </a:extLst>
          </p:cNvPr>
          <p:cNvPicPr>
            <a:picLocks noChangeAspect="1"/>
          </p:cNvPicPr>
          <p:nvPr/>
        </p:nvPicPr>
        <p:blipFill>
          <a:blip r:embed="rId3"/>
          <a:stretch>
            <a:fillRect/>
          </a:stretch>
        </p:blipFill>
        <p:spPr>
          <a:xfrm>
            <a:off x="1792941" y="1859511"/>
            <a:ext cx="7297272" cy="540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7D79039-B7C5-F556-41B3-B0E0B3E9F0E5}"/>
              </a:ext>
            </a:extLst>
          </p:cNvPr>
          <p:cNvSpPr txBox="1"/>
          <p:nvPr/>
        </p:nvSpPr>
        <p:spPr>
          <a:xfrm>
            <a:off x="5844988" y="3105834"/>
            <a:ext cx="5585012" cy="923330"/>
          </a:xfrm>
          <a:prstGeom prst="rect">
            <a:avLst/>
          </a:prstGeom>
          <a:noFill/>
        </p:spPr>
        <p:txBody>
          <a:bodyPr wrap="square">
            <a:spAutoFit/>
          </a:bodyPr>
          <a:lstStyle/>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all unique last names in the database in the format   "Last Name" , and most unique name is 'AKROYD'</a:t>
            </a:r>
          </a:p>
        </p:txBody>
      </p:sp>
    </p:spTree>
    <p:extLst>
      <p:ext uri="{BB962C8B-B14F-4D97-AF65-F5344CB8AC3E}">
        <p14:creationId xmlns:p14="http://schemas.microsoft.com/office/powerpoint/2010/main" val="2111276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3" y="224119"/>
            <a:ext cx="10369270"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Movies with the rating "R"</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r>
              <a:rPr lang="en-US" sz="2400" dirty="0">
                <a:solidFill>
                  <a:schemeClr val="tx1"/>
                </a:solidFill>
                <a:latin typeface="Arial Black" panose="020B0A04020102020204" pitchFamily="34" charset="0"/>
                <a:cs typeface="Times New Roman" panose="02020603050405020304" pitchFamily="18" charset="0"/>
              </a:rPr>
              <a:t>  </a:t>
            </a:r>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068ED11-9973-466A-6D92-8D0D319A0022}"/>
              </a:ext>
            </a:extLst>
          </p:cNvPr>
          <p:cNvPicPr>
            <a:picLocks noChangeAspect="1"/>
          </p:cNvPicPr>
          <p:nvPr/>
        </p:nvPicPr>
        <p:blipFill rotWithShape="1">
          <a:blip r:embed="rId2"/>
          <a:srcRect l="13456" t="35686" r="5294" b="43399"/>
          <a:stretch/>
        </p:blipFill>
        <p:spPr>
          <a:xfrm>
            <a:off x="1398494" y="2766137"/>
            <a:ext cx="9648917" cy="153292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049878B-87B2-60F6-E92B-EBA68DF17ADD}"/>
              </a:ext>
            </a:extLst>
          </p:cNvPr>
          <p:cNvSpPr txBox="1"/>
          <p:nvPr/>
        </p:nvSpPr>
        <p:spPr>
          <a:xfrm>
            <a:off x="1873625" y="4894729"/>
            <a:ext cx="6750422" cy="923330"/>
          </a:xfrm>
          <a:prstGeom prst="rect">
            <a:avLst/>
          </a:prstGeom>
          <a:noFill/>
        </p:spPr>
        <p:txBody>
          <a:bodyPr wrap="square">
            <a:spAutoFit/>
          </a:bodyPr>
          <a:lstStyle/>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records for the movies with the rating "R" and movies like </a:t>
            </a:r>
            <a:r>
              <a:rPr lang="en-US" dirty="0">
                <a:latin typeface="Sitka Small Semibold" pitchFamily="2" charset="0"/>
                <a:cs typeface="Times New Roman" panose="02020603050405020304" pitchFamily="18" charset="0"/>
              </a:rPr>
              <a:t>AIRPORT POLLOCK </a:t>
            </a:r>
            <a:r>
              <a:rPr lang="en-US" sz="1800" dirty="0">
                <a:solidFill>
                  <a:schemeClr val="tx1"/>
                </a:solidFill>
                <a:latin typeface="Sitka Small Semibold" pitchFamily="2" charset="0"/>
                <a:cs typeface="Times New Roman" panose="02020603050405020304" pitchFamily="18" charset="0"/>
              </a:rPr>
              <a:t>Title  has "Rating" , ‘R’.</a:t>
            </a:r>
          </a:p>
        </p:txBody>
      </p:sp>
      <p:pic>
        <p:nvPicPr>
          <p:cNvPr id="10" name="Picture 9">
            <a:extLst>
              <a:ext uri="{FF2B5EF4-FFF2-40B4-BE49-F238E27FC236}">
                <a16:creationId xmlns:a16="http://schemas.microsoft.com/office/drawing/2014/main" id="{39C148C6-71A6-BFF2-BD25-32CF129ED5A8}"/>
              </a:ext>
            </a:extLst>
          </p:cNvPr>
          <p:cNvPicPr>
            <a:picLocks noChangeAspect="1"/>
          </p:cNvPicPr>
          <p:nvPr/>
        </p:nvPicPr>
        <p:blipFill>
          <a:blip r:embed="rId3"/>
          <a:stretch>
            <a:fillRect/>
          </a:stretch>
        </p:blipFill>
        <p:spPr>
          <a:xfrm>
            <a:off x="1837859" y="1712259"/>
            <a:ext cx="4840847" cy="621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9495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3" y="224119"/>
            <a:ext cx="10705160" cy="1084728"/>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Movies with a non-R-rating</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E610D6B-712C-55E4-3FA9-E81EC4647E96}"/>
              </a:ext>
            </a:extLst>
          </p:cNvPr>
          <p:cNvPicPr>
            <a:picLocks noChangeAspect="1"/>
          </p:cNvPicPr>
          <p:nvPr/>
        </p:nvPicPr>
        <p:blipFill rotWithShape="1">
          <a:blip r:embed="rId2"/>
          <a:srcRect l="13529" t="35163" r="4558" b="46667"/>
          <a:stretch/>
        </p:blipFill>
        <p:spPr>
          <a:xfrm>
            <a:off x="43558" y="2770094"/>
            <a:ext cx="12104884" cy="171727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098C3A8-CD27-D526-086A-72ED7C7A6CFF}"/>
              </a:ext>
            </a:extLst>
          </p:cNvPr>
          <p:cNvPicPr>
            <a:picLocks noChangeAspect="1"/>
          </p:cNvPicPr>
          <p:nvPr/>
        </p:nvPicPr>
        <p:blipFill>
          <a:blip r:embed="rId3"/>
          <a:stretch>
            <a:fillRect/>
          </a:stretch>
        </p:blipFill>
        <p:spPr>
          <a:xfrm>
            <a:off x="2239946" y="1824678"/>
            <a:ext cx="4384972" cy="545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8C9069A7-32C5-274B-1F84-2A1D0CAE680D}"/>
              </a:ext>
            </a:extLst>
          </p:cNvPr>
          <p:cNvSpPr txBox="1"/>
          <p:nvPr/>
        </p:nvSpPr>
        <p:spPr>
          <a:xfrm>
            <a:off x="1550895" y="4886829"/>
            <a:ext cx="6347012" cy="1200329"/>
          </a:xfrm>
          <a:prstGeom prst="rect">
            <a:avLst/>
          </a:prstGeom>
          <a:noFill/>
        </p:spPr>
        <p:txBody>
          <a:bodyPr wrap="square">
            <a:spAutoFit/>
          </a:bodyPr>
          <a:lstStyle/>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records for the movies that are not rated "R“. Movies like ACADEMY DINOSAUR  Title  has "Rating" </a:t>
            </a:r>
          </a:p>
          <a:p>
            <a:r>
              <a:rPr lang="en-US" sz="1800" dirty="0">
                <a:solidFill>
                  <a:schemeClr val="tx1"/>
                </a:solidFill>
                <a:latin typeface="Sitka Small Semibold" pitchFamily="2" charset="0"/>
                <a:cs typeface="Times New Roman" panose="02020603050405020304" pitchFamily="18" charset="0"/>
              </a:rPr>
              <a:t>,'PG-13' , 'NC-17’</a:t>
            </a:r>
          </a:p>
        </p:txBody>
      </p:sp>
    </p:spTree>
    <p:extLst>
      <p:ext uri="{BB962C8B-B14F-4D97-AF65-F5344CB8AC3E}">
        <p14:creationId xmlns:p14="http://schemas.microsoft.com/office/powerpoint/2010/main" val="217919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2800" b="1" dirty="0">
                <a:solidFill>
                  <a:srgbClr val="FFFF00"/>
                </a:solidFill>
                <a:latin typeface="Times New Roman" panose="02020603050405020304" pitchFamily="18" charset="0"/>
                <a:cs typeface="Times New Roman" panose="02020603050405020304" pitchFamily="18" charset="0"/>
              </a:rPr>
              <a:t>Movies suitable for kids under 13 years of age</a:t>
            </a:r>
            <a:endParaRPr lang="en-IN" sz="28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70330" y="1640540"/>
            <a:ext cx="11698942" cy="4993341"/>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records for the movies with the rating "R" in the format Title and respective columns along with  "Rating" , 'G' with movie title 'ACE GOLDFINGER’</a:t>
            </a: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B718B96-40D9-1E3E-A743-790F6B1B5E3C}"/>
              </a:ext>
            </a:extLst>
          </p:cNvPr>
          <p:cNvPicPr>
            <a:picLocks noChangeAspect="1"/>
          </p:cNvPicPr>
          <p:nvPr/>
        </p:nvPicPr>
        <p:blipFill rotWithShape="1">
          <a:blip r:embed="rId2"/>
          <a:srcRect l="13751" t="35294" r="4999" b="46274"/>
          <a:stretch/>
        </p:blipFill>
        <p:spPr>
          <a:xfrm>
            <a:off x="322728" y="2675964"/>
            <a:ext cx="11463009" cy="154641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D6C675A-BEEF-C186-0BD8-ED7A96512998}"/>
              </a:ext>
            </a:extLst>
          </p:cNvPr>
          <p:cNvPicPr>
            <a:picLocks noChangeAspect="1"/>
          </p:cNvPicPr>
          <p:nvPr/>
        </p:nvPicPr>
        <p:blipFill>
          <a:blip r:embed="rId3"/>
          <a:stretch>
            <a:fillRect/>
          </a:stretch>
        </p:blipFill>
        <p:spPr>
          <a:xfrm>
            <a:off x="1720829" y="1721266"/>
            <a:ext cx="5126286" cy="609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55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3200" b="1" dirty="0">
                <a:solidFill>
                  <a:srgbClr val="FFFF00"/>
                </a:solidFill>
                <a:latin typeface="Times New Roman" panose="02020603050405020304" pitchFamily="18" charset="0"/>
                <a:cs typeface="Times New Roman" panose="02020603050405020304" pitchFamily="18" charset="0"/>
              </a:rPr>
              <a:t>Movies with replacement cost up to $11</a:t>
            </a:r>
            <a:endParaRPr lang="en-IN" sz="32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322730" y="1640541"/>
            <a:ext cx="11546542" cy="4993340"/>
          </a:xfrm>
        </p:spPr>
        <p:txBody>
          <a:bodyPr>
            <a:normAutofit/>
          </a:bodyPr>
          <a:lstStyle/>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endParaRPr lang="en-US" sz="2000" dirty="0">
              <a:solidFill>
                <a:schemeClr val="tx1"/>
              </a:solidFill>
              <a:latin typeface="Bahnschrift SemiBold SemiConden" panose="020B0502040204020203" pitchFamily="34"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list of  </a:t>
            </a:r>
            <a:r>
              <a:rPr lang="en-US" sz="1800" dirty="0">
                <a:solidFill>
                  <a:schemeClr val="tx1"/>
                </a:solidFill>
                <a:latin typeface="Sitka Small Semibold" pitchFamily="2" charset="0"/>
                <a:cs typeface="Times New Roman" panose="02020603050405020304" pitchFamily="18" charset="0"/>
              </a:rPr>
              <a:t>records for the movies where the replacement cost is up to $11 in the format Title and respective columns along with  "replacement cost" below 11 10.99,9.99 with movie title 'ALIEN CENTER’</a:t>
            </a:r>
          </a:p>
          <a:p>
            <a:endParaRPr lang="en-US" sz="20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D249788-C56F-1A78-E428-4F943DAC0982}"/>
              </a:ext>
            </a:extLst>
          </p:cNvPr>
          <p:cNvPicPr>
            <a:picLocks noChangeAspect="1"/>
          </p:cNvPicPr>
          <p:nvPr/>
        </p:nvPicPr>
        <p:blipFill rotWithShape="1">
          <a:blip r:embed="rId2"/>
          <a:srcRect l="15221" t="35686" r="4706" b="46405"/>
          <a:stretch/>
        </p:blipFill>
        <p:spPr>
          <a:xfrm>
            <a:off x="546848" y="2753989"/>
            <a:ext cx="10938262" cy="171757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10BC2DE-F5B2-623D-4BAE-CAE37480AC27}"/>
              </a:ext>
            </a:extLst>
          </p:cNvPr>
          <p:cNvPicPr>
            <a:picLocks noChangeAspect="1"/>
          </p:cNvPicPr>
          <p:nvPr/>
        </p:nvPicPr>
        <p:blipFill>
          <a:blip r:embed="rId3"/>
          <a:stretch>
            <a:fillRect/>
          </a:stretch>
        </p:blipFill>
        <p:spPr>
          <a:xfrm>
            <a:off x="1507518" y="1806147"/>
            <a:ext cx="7412364" cy="580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550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5665694" y="224119"/>
            <a:ext cx="6526305" cy="1048869"/>
          </a:xfrm>
        </p:spPr>
        <p:txBody>
          <a:bodyPr>
            <a:normAutofit/>
          </a:bodyPr>
          <a:lstStyle/>
          <a:p>
            <a:r>
              <a:rPr lang="en-US" sz="2800" b="1" dirty="0">
                <a:solidFill>
                  <a:srgbClr val="FFFF00"/>
                </a:solidFill>
                <a:latin typeface="Times New Roman" panose="02020603050405020304" pitchFamily="18" charset="0"/>
                <a:cs typeface="Times New Roman" panose="02020603050405020304" pitchFamily="18" charset="0"/>
              </a:rPr>
              <a:t>Movies with replacement cost between $11&amp; $20</a:t>
            </a:r>
            <a:endParaRPr lang="en-IN" sz="28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385482" y="1640540"/>
            <a:ext cx="11187953" cy="4867836"/>
          </a:xfrm>
        </p:spPr>
        <p:txBody>
          <a:bodyPr>
            <a:normAutofit/>
          </a:bodyPr>
          <a:lstStyle/>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2000" dirty="0">
              <a:solidFill>
                <a:schemeClr val="tx1"/>
              </a:solidFill>
              <a:latin typeface="Sitka Small Semibold" pitchFamily="2" charset="0"/>
              <a:cs typeface="Times New Roman" panose="02020603050405020304" pitchFamily="18" charset="0"/>
            </a:endParaRPr>
          </a:p>
          <a:p>
            <a:endParaRPr lang="en-US" sz="1800" dirty="0">
              <a:solidFill>
                <a:schemeClr val="tx1"/>
              </a:solidFill>
              <a:latin typeface="Sitka Small Semibold" pitchFamily="2"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records for the movies where the replacement cost is BETWEEN $11 TO $20 in the format Title and respective columns along with  "replacement cost" between  11 to 20  17.99,18.99 with movie title 'ACE GOLDFINGER’</a:t>
            </a:r>
          </a:p>
          <a:p>
            <a:endParaRPr lang="en-US" sz="2000" dirty="0">
              <a:solidFill>
                <a:schemeClr val="tx1"/>
              </a:solidFill>
              <a:latin typeface="Sitka Small Semibold"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4984AECD-EB66-01A2-EDEB-622395429294}"/>
              </a:ext>
            </a:extLst>
          </p:cNvPr>
          <p:cNvPicPr>
            <a:picLocks noChangeAspect="1"/>
          </p:cNvPicPr>
          <p:nvPr/>
        </p:nvPicPr>
        <p:blipFill rotWithShape="1">
          <a:blip r:embed="rId2"/>
          <a:srcRect l="13089" t="35425" r="4706" b="48105"/>
          <a:stretch/>
        </p:blipFill>
        <p:spPr>
          <a:xfrm>
            <a:off x="618565" y="2547301"/>
            <a:ext cx="10121153" cy="181968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CB13685-6D5F-9B38-144A-729F46789DE5}"/>
              </a:ext>
            </a:extLst>
          </p:cNvPr>
          <p:cNvPicPr>
            <a:picLocks noChangeAspect="1"/>
          </p:cNvPicPr>
          <p:nvPr/>
        </p:nvPicPr>
        <p:blipFill>
          <a:blip r:embed="rId3"/>
          <a:stretch>
            <a:fillRect/>
          </a:stretch>
        </p:blipFill>
        <p:spPr>
          <a:xfrm>
            <a:off x="909622" y="1696545"/>
            <a:ext cx="8634628" cy="594830"/>
          </a:xfrm>
          <a:prstGeom prst="rect">
            <a:avLst/>
          </a:prstGeom>
        </p:spPr>
      </p:pic>
    </p:spTree>
    <p:extLst>
      <p:ext uri="{BB962C8B-B14F-4D97-AF65-F5344CB8AC3E}">
        <p14:creationId xmlns:p14="http://schemas.microsoft.com/office/powerpoint/2010/main" val="2255309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3200" b="1" dirty="0">
                <a:solidFill>
                  <a:srgbClr val="FFFF00"/>
                </a:solidFill>
                <a:latin typeface="Times New Roman" panose="02020603050405020304" pitchFamily="18" charset="0"/>
                <a:cs typeface="Times New Roman" panose="02020603050405020304" pitchFamily="18" charset="0"/>
              </a:rPr>
              <a:t>Movies with highest replacement cost</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224118" y="1640541"/>
            <a:ext cx="11967881" cy="4993340"/>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records for all movies in descending order of their replacement costs in the format Title and respective columns along with  "replacement cost" between  30 to 9  27.99,9.99 with movie title 'ARABIA DOGMA’</a:t>
            </a: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80AB312-EF43-ED23-D4D2-A5AF3753D111}"/>
              </a:ext>
            </a:extLst>
          </p:cNvPr>
          <p:cNvPicPr>
            <a:picLocks noChangeAspect="1"/>
          </p:cNvPicPr>
          <p:nvPr/>
        </p:nvPicPr>
        <p:blipFill rotWithShape="1">
          <a:blip r:embed="rId2"/>
          <a:srcRect l="13825" t="35163" r="4926" b="44184"/>
          <a:stretch/>
        </p:blipFill>
        <p:spPr>
          <a:xfrm>
            <a:off x="469059" y="2771138"/>
            <a:ext cx="11416998" cy="188154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87F5BD8-B6BB-6E1B-5777-5C4A057A19EF}"/>
              </a:ext>
            </a:extLst>
          </p:cNvPr>
          <p:cNvPicPr>
            <a:picLocks noChangeAspect="1"/>
          </p:cNvPicPr>
          <p:nvPr/>
        </p:nvPicPr>
        <p:blipFill>
          <a:blip r:embed="rId3"/>
          <a:stretch>
            <a:fillRect/>
          </a:stretch>
        </p:blipFill>
        <p:spPr>
          <a:xfrm>
            <a:off x="1713380" y="1791799"/>
            <a:ext cx="6031848" cy="574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325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3200" b="1" dirty="0">
                <a:solidFill>
                  <a:srgbClr val="FFFF00"/>
                </a:solidFill>
                <a:latin typeface="Times New Roman" panose="02020603050405020304" pitchFamily="18" charset="0"/>
                <a:cs typeface="Times New Roman" panose="02020603050405020304" pitchFamily="18" charset="0"/>
              </a:rPr>
              <a:t>Top 3 movies &amp; number of actors</a:t>
            </a:r>
            <a:endParaRPr lang="en-IN" sz="32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479176"/>
            <a:ext cx="9905999" cy="4760307"/>
          </a:xfrm>
        </p:spPr>
        <p:txBody>
          <a:bodyPr>
            <a:normAutofit/>
          </a:bodyPr>
          <a:lstStyle/>
          <a:p>
            <a:r>
              <a:rPr lang="en-US" sz="2400" dirty="0">
                <a:solidFill>
                  <a:schemeClr val="tx1"/>
                </a:solidFill>
                <a:latin typeface="Bahnschrift SemiBold SemiConden" panose="020B0502040204020203" pitchFamily="34" charset="0"/>
                <a:cs typeface="Times New Roman" panose="02020603050405020304" pitchFamily="18" charset="0"/>
              </a:rPr>
              <a:t>The result of this query will be  the names of the top 3 movies</a:t>
            </a:r>
          </a:p>
          <a:p>
            <a:pPr marL="0" indent="0">
              <a:buNone/>
            </a:pPr>
            <a:r>
              <a:rPr lang="en-US" sz="2400" dirty="0">
                <a:solidFill>
                  <a:schemeClr val="tx1"/>
                </a:solidFill>
                <a:latin typeface="Bahnschrift SemiBold SemiConden" panose="020B0502040204020203" pitchFamily="34" charset="0"/>
                <a:cs typeface="Times New Roman" panose="02020603050405020304" pitchFamily="18" charset="0"/>
              </a:rPr>
              <a:t>      with the greatest number of actors in the format </a:t>
            </a:r>
          </a:p>
          <a:p>
            <a:pPr marL="0" indent="0">
              <a:buNone/>
            </a:pPr>
            <a:r>
              <a:rPr lang="en-US" sz="2400" dirty="0">
                <a:solidFill>
                  <a:schemeClr val="tx1"/>
                </a:solidFill>
                <a:latin typeface="Bahnschrift SemiBold SemiConden" panose="020B0502040204020203" pitchFamily="34" charset="0"/>
                <a:cs typeface="Times New Roman" panose="02020603050405020304" pitchFamily="18" charset="0"/>
              </a:rPr>
              <a:t>      "Title, </a:t>
            </a:r>
            <a:r>
              <a:rPr lang="en-US" sz="2400" dirty="0" err="1">
                <a:solidFill>
                  <a:schemeClr val="tx1"/>
                </a:solidFill>
                <a:latin typeface="Bahnschrift SemiBold SemiConden" panose="020B0502040204020203" pitchFamily="34" charset="0"/>
                <a:cs typeface="Times New Roman" panose="02020603050405020304" pitchFamily="18" charset="0"/>
              </a:rPr>
              <a:t>Actor_Count</a:t>
            </a:r>
            <a:r>
              <a:rPr lang="en-US" sz="2400" dirty="0">
                <a:solidFill>
                  <a:schemeClr val="tx1"/>
                </a:solidFill>
                <a:latin typeface="Bahnschrift SemiBold SemiConden" panose="020B0502040204020203" pitchFamily="34" charset="0"/>
                <a:cs typeface="Times New Roman" panose="02020603050405020304" pitchFamily="18" charset="0"/>
              </a:rPr>
              <a:t> " ,''LAMBS   CINCINATTI 15’,</a:t>
            </a:r>
          </a:p>
          <a:p>
            <a:pPr marL="0" indent="0">
              <a:buNone/>
            </a:pPr>
            <a:r>
              <a:rPr lang="en-US" sz="2400" dirty="0">
                <a:solidFill>
                  <a:schemeClr val="tx1"/>
                </a:solidFill>
                <a:latin typeface="Bahnschrift SemiBold SemiConden" panose="020B0502040204020203" pitchFamily="34" charset="0"/>
                <a:cs typeface="Times New Roman" panose="02020603050405020304" pitchFamily="18" charset="0"/>
              </a:rPr>
              <a:t>       'CHITTY LOCK 13','BOONDOCK BALLROOM 13’</a:t>
            </a:r>
          </a:p>
          <a:p>
            <a:endParaRPr lang="en-US" sz="1800" dirty="0">
              <a:solidFill>
                <a:schemeClr val="tx1"/>
              </a:solidFill>
              <a:latin typeface="Sitka Small Semibold" pitchFamily="2" charset="0"/>
              <a:cs typeface="Times New Roman" panose="02020603050405020304" pitchFamily="18" charset="0"/>
            </a:endParaRPr>
          </a:p>
          <a:p>
            <a:pPr marL="0" indent="0">
              <a:buNone/>
            </a:pPr>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a:t>
            </a:r>
            <a:endParaRPr lang="en-US" sz="1800" dirty="0">
              <a:solidFill>
                <a:schemeClr val="tx1"/>
              </a:solidFill>
              <a:latin typeface="Sitka Small Semibold" pitchFamily="2" charset="0"/>
              <a:cs typeface="Times New Roman" panose="02020603050405020304" pitchFamily="18" charset="0"/>
            </a:endParaRPr>
          </a:p>
          <a:p>
            <a:pPr marL="0" indent="0">
              <a:buNone/>
            </a:pPr>
            <a:r>
              <a:rPr lang="en-US" sz="1800" dirty="0">
                <a:solidFill>
                  <a:schemeClr val="tx1"/>
                </a:solidFill>
                <a:latin typeface="Sitka Small Semibold" pitchFamily="2" charset="0"/>
                <a:cs typeface="Times New Roman" panose="02020603050405020304" pitchFamily="18" charset="0"/>
              </a:rPr>
              <a:t>the names of the top 3 movies</a:t>
            </a:r>
          </a:p>
          <a:p>
            <a:pPr marL="0" indent="0">
              <a:buNone/>
            </a:pPr>
            <a:r>
              <a:rPr lang="en-US" sz="1800" dirty="0">
                <a:solidFill>
                  <a:schemeClr val="tx1"/>
                </a:solidFill>
                <a:latin typeface="Sitka Small Semibold" pitchFamily="2" charset="0"/>
                <a:cs typeface="Times New Roman" panose="02020603050405020304" pitchFamily="18" charset="0"/>
              </a:rPr>
              <a:t>with the greatest number of </a:t>
            </a:r>
          </a:p>
          <a:p>
            <a:pPr marL="0" indent="0">
              <a:buNone/>
            </a:pPr>
            <a:r>
              <a:rPr lang="en-US" sz="1800" dirty="0">
                <a:solidFill>
                  <a:schemeClr val="tx1"/>
                </a:solidFill>
                <a:latin typeface="Sitka Small Semibold" pitchFamily="2" charset="0"/>
                <a:cs typeface="Times New Roman" panose="02020603050405020304" pitchFamily="18" charset="0"/>
              </a:rPr>
              <a:t>actors in the format </a:t>
            </a:r>
          </a:p>
          <a:p>
            <a:pPr marL="0" indent="0">
              <a:buNone/>
            </a:pPr>
            <a:r>
              <a:rPr lang="en-US" sz="1800" dirty="0">
                <a:solidFill>
                  <a:schemeClr val="tx1"/>
                </a:solidFill>
                <a:latin typeface="Sitka Small Semibold" pitchFamily="2" charset="0"/>
                <a:cs typeface="Times New Roman" panose="02020603050405020304" pitchFamily="18" charset="0"/>
              </a:rPr>
              <a:t>"Title, Actor_Count " ,and </a:t>
            </a:r>
          </a:p>
          <a:p>
            <a:pPr marL="0" indent="0">
              <a:buNone/>
            </a:pPr>
            <a:r>
              <a:rPr lang="en-US" sz="1800" dirty="0">
                <a:solidFill>
                  <a:schemeClr val="tx1"/>
                </a:solidFill>
                <a:latin typeface="Sitka Small Semibold" pitchFamily="2" charset="0"/>
                <a:cs typeface="Times New Roman" panose="02020603050405020304" pitchFamily="18" charset="0"/>
              </a:rPr>
              <a:t>''LAMBS CINCINATTI  is having highest count of 15’.</a:t>
            </a:r>
          </a:p>
        </p:txBody>
      </p:sp>
      <p:pic>
        <p:nvPicPr>
          <p:cNvPr id="6" name="Picture 5">
            <a:extLst>
              <a:ext uri="{FF2B5EF4-FFF2-40B4-BE49-F238E27FC236}">
                <a16:creationId xmlns:a16="http://schemas.microsoft.com/office/drawing/2014/main" id="{8611F527-5E48-7206-3692-452E99DA8C01}"/>
              </a:ext>
            </a:extLst>
          </p:cNvPr>
          <p:cNvPicPr>
            <a:picLocks noChangeAspect="1"/>
          </p:cNvPicPr>
          <p:nvPr/>
        </p:nvPicPr>
        <p:blipFill rotWithShape="1">
          <a:blip r:embed="rId2"/>
          <a:srcRect l="13383" t="35163" r="70294" b="53203"/>
          <a:stretch/>
        </p:blipFill>
        <p:spPr>
          <a:xfrm>
            <a:off x="6275299" y="3417400"/>
            <a:ext cx="5242645" cy="16447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16741AA-A4CF-3616-9A9A-C12BE80C3C52}"/>
              </a:ext>
            </a:extLst>
          </p:cNvPr>
          <p:cNvPicPr>
            <a:picLocks noChangeAspect="1"/>
          </p:cNvPicPr>
          <p:nvPr/>
        </p:nvPicPr>
        <p:blipFill>
          <a:blip r:embed="rId3"/>
          <a:stretch>
            <a:fillRect/>
          </a:stretch>
        </p:blipFill>
        <p:spPr>
          <a:xfrm>
            <a:off x="1418126" y="1566461"/>
            <a:ext cx="7806556" cy="1644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862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Movies with letters 'K’ &amp; 'Q'</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479176"/>
            <a:ext cx="9905999" cy="4760307"/>
          </a:xfrm>
        </p:spPr>
        <p:txBody>
          <a:bodyPr>
            <a:normAutofit/>
          </a:bodyPr>
          <a:lstStyle/>
          <a:p>
            <a:pPr marL="0" indent="0">
              <a:buNone/>
            </a:pPr>
            <a:r>
              <a:rPr lang="en-US" sz="2400" dirty="0">
                <a:solidFill>
                  <a:schemeClr val="tx1"/>
                </a:solidFill>
                <a:latin typeface="Sitka Small Semibold" pitchFamily="2" charset="0"/>
                <a:cs typeface="Times New Roman" panose="02020603050405020304" pitchFamily="18" charset="0"/>
              </a:rPr>
              <a:t>                                                                                                                                             </a:t>
            </a: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r>
              <a:rPr lang="en-US" sz="2400" dirty="0">
                <a:solidFill>
                  <a:schemeClr val="tx1"/>
                </a:solidFill>
                <a:latin typeface="Sitka Small Semibold" pitchFamily="2" charset="0"/>
                <a:cs typeface="Times New Roman" panose="02020603050405020304" pitchFamily="18" charset="0"/>
              </a:rPr>
              <a:t>                                  </a:t>
            </a:r>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titles of  the movie</a:t>
            </a:r>
          </a:p>
          <a:p>
            <a:pPr marL="0" indent="0">
              <a:buNone/>
            </a:pPr>
            <a:r>
              <a:rPr lang="en-US" sz="1800" dirty="0">
                <a:solidFill>
                  <a:schemeClr val="tx1"/>
                </a:solidFill>
                <a:latin typeface="Sitka Small Semibold" pitchFamily="2" charset="0"/>
                <a:cs typeface="Times New Roman" panose="02020603050405020304" pitchFamily="18" charset="0"/>
              </a:rPr>
              <a:t>                                              starting with the letters 'K' and 'Q’  in the format</a:t>
            </a:r>
          </a:p>
          <a:p>
            <a:pPr marL="0" indent="0">
              <a:buNone/>
            </a:pPr>
            <a:r>
              <a:rPr lang="en-US" sz="1800" dirty="0">
                <a:solidFill>
                  <a:schemeClr val="tx1"/>
                </a:solidFill>
                <a:latin typeface="Sitka Small Semibold" pitchFamily="2" charset="0"/>
                <a:cs typeface="Times New Roman" panose="02020603050405020304" pitchFamily="18" charset="0"/>
              </a:rPr>
              <a:t>                                             "Title",'KANE EXORCIST'</a:t>
            </a: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a:p>
            <a:pPr marL="0" indent="0">
              <a:buNone/>
            </a:pPr>
            <a:endParaRPr lang="en-US" sz="2400" dirty="0">
              <a:solidFill>
                <a:schemeClr val="tx1"/>
              </a:solidFill>
              <a:latin typeface="Sitka Small Semibold"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917AAFB4-CAA7-4EFA-9B08-13CFA3D4505C}"/>
              </a:ext>
            </a:extLst>
          </p:cNvPr>
          <p:cNvPicPr>
            <a:picLocks noChangeAspect="1"/>
          </p:cNvPicPr>
          <p:nvPr/>
        </p:nvPicPr>
        <p:blipFill>
          <a:blip r:embed="rId2"/>
          <a:stretch>
            <a:fillRect/>
          </a:stretch>
        </p:blipFill>
        <p:spPr>
          <a:xfrm>
            <a:off x="1407459" y="1682053"/>
            <a:ext cx="8725088" cy="496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4B0E6AB-9536-3B9C-087D-8B3142EDE840}"/>
              </a:ext>
            </a:extLst>
          </p:cNvPr>
          <p:cNvPicPr>
            <a:picLocks noChangeAspect="1"/>
          </p:cNvPicPr>
          <p:nvPr/>
        </p:nvPicPr>
        <p:blipFill rotWithShape="1">
          <a:blip r:embed="rId3"/>
          <a:srcRect l="13823" t="35686" r="75295" b="30588"/>
          <a:stretch/>
        </p:blipFill>
        <p:spPr>
          <a:xfrm>
            <a:off x="1407459" y="2524738"/>
            <a:ext cx="2675217" cy="3293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882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2800" b="1" dirty="0">
                <a:solidFill>
                  <a:srgbClr val="FFFF00"/>
                </a:solidFill>
                <a:latin typeface="Times New Roman" panose="02020603050405020304" pitchFamily="18" charset="0"/>
                <a:cs typeface="Times New Roman" panose="02020603050405020304" pitchFamily="18" charset="0"/>
              </a:rPr>
              <a:t>Actors who appeared in 'Agent Truman'</a:t>
            </a:r>
            <a:endParaRPr lang="en-IN" sz="28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546847" y="1479176"/>
            <a:ext cx="10730753" cy="5154705"/>
          </a:xfrm>
        </p:spPr>
        <p:txBody>
          <a:bodyPr>
            <a:normAutofit/>
          </a:bodyPr>
          <a:lstStyle/>
          <a:p>
            <a:endParaRPr lang="en-US" sz="2400" dirty="0">
              <a:solidFill>
                <a:schemeClr val="tx1"/>
              </a:solidFill>
              <a:latin typeface="Sitka Small Semibold" pitchFamily="2" charset="0"/>
              <a:cs typeface="Times New Roman" panose="02020603050405020304" pitchFamily="18" charset="0"/>
            </a:endParaRPr>
          </a:p>
          <a:p>
            <a:endParaRPr lang="en-US" sz="2400" dirty="0">
              <a:solidFill>
                <a:schemeClr val="tx1"/>
              </a:solidFill>
              <a:latin typeface="Sitka Small Semibold" pitchFamily="2" charset="0"/>
              <a:cs typeface="Times New Roman" panose="02020603050405020304" pitchFamily="18" charset="0"/>
            </a:endParaRPr>
          </a:p>
          <a:p>
            <a:endParaRPr lang="en-US" sz="2400" dirty="0">
              <a:solidFill>
                <a:schemeClr val="tx1"/>
              </a:solidFill>
              <a:latin typeface="Sitka Small Semibold" pitchFamily="2" charset="0"/>
              <a:cs typeface="Times New Roman" panose="02020603050405020304" pitchFamily="18" charset="0"/>
            </a:endParaRPr>
          </a:p>
          <a:p>
            <a:endParaRPr lang="en-US" sz="2400" dirty="0">
              <a:solidFill>
                <a:schemeClr val="tx1"/>
              </a:solidFill>
              <a:latin typeface="Sitka Small Semibold" pitchFamily="2" charset="0"/>
              <a:cs typeface="Times New Roman" panose="02020603050405020304" pitchFamily="18" charset="0"/>
            </a:endParaRPr>
          </a:p>
          <a:p>
            <a:endParaRPr lang="en-US" sz="2400" dirty="0">
              <a:solidFill>
                <a:schemeClr val="tx1"/>
              </a:solidFill>
              <a:latin typeface="Sitka Small Semibold" pitchFamily="2" charset="0"/>
              <a:cs typeface="Times New Roman" panose="02020603050405020304" pitchFamily="18" charset="0"/>
            </a:endParaRPr>
          </a:p>
          <a:p>
            <a:pPr marL="0" indent="0">
              <a:buNone/>
            </a:pPr>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names of  all </a:t>
            </a:r>
          </a:p>
          <a:p>
            <a:pPr marL="0" indent="0">
              <a:buNone/>
            </a:pPr>
            <a:r>
              <a:rPr lang="en-US" sz="1800" dirty="0">
                <a:solidFill>
                  <a:schemeClr val="tx1"/>
                </a:solidFill>
                <a:latin typeface="Sitka Small Semibold" pitchFamily="2" charset="0"/>
                <a:cs typeface="Times New Roman" panose="02020603050405020304" pitchFamily="18" charset="0"/>
              </a:rPr>
              <a:t>actors who appeared in the film 'Agent Truman’</a:t>
            </a:r>
          </a:p>
          <a:p>
            <a:pPr marL="0" indent="0">
              <a:buNone/>
            </a:pPr>
            <a:r>
              <a:rPr lang="en-US" sz="1800" dirty="0">
                <a:solidFill>
                  <a:schemeClr val="tx1"/>
                </a:solidFill>
                <a:latin typeface="Sitka Small Semibold" pitchFamily="2" charset="0"/>
                <a:cs typeface="Times New Roman" panose="02020603050405020304" pitchFamily="18" charset="0"/>
              </a:rPr>
              <a:t>in the format  "First_name Last_name",  </a:t>
            </a:r>
          </a:p>
          <a:p>
            <a:pPr marL="0" indent="0">
              <a:buNone/>
            </a:pPr>
            <a:r>
              <a:rPr lang="en-US" sz="1800" dirty="0">
                <a:solidFill>
                  <a:schemeClr val="tx1"/>
                </a:solidFill>
                <a:latin typeface="Sitka Small Semibold" pitchFamily="2" charset="0"/>
                <a:cs typeface="Times New Roman" panose="02020603050405020304" pitchFamily="18" charset="0"/>
              </a:rPr>
              <a:t>'KIRSTEN PALTROW'</a:t>
            </a:r>
            <a:endParaRPr lang="en-US" sz="1400" dirty="0">
              <a:solidFill>
                <a:schemeClr val="tx1"/>
              </a:solidFill>
              <a:latin typeface="Sitka Small Semibold"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88EA2463-38B7-5533-5734-0A0CA9CF7E0D}"/>
              </a:ext>
            </a:extLst>
          </p:cNvPr>
          <p:cNvPicPr>
            <a:picLocks noChangeAspect="1"/>
          </p:cNvPicPr>
          <p:nvPr/>
        </p:nvPicPr>
        <p:blipFill rotWithShape="1">
          <a:blip r:embed="rId2"/>
          <a:srcRect l="13677" t="35163" r="73602" b="47713"/>
          <a:stretch/>
        </p:blipFill>
        <p:spPr>
          <a:xfrm>
            <a:off x="7205196" y="3429000"/>
            <a:ext cx="2826180" cy="305477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DE3BED5-DDB9-1E41-08E3-8C760D200FDD}"/>
              </a:ext>
            </a:extLst>
          </p:cNvPr>
          <p:cNvPicPr>
            <a:picLocks noChangeAspect="1"/>
          </p:cNvPicPr>
          <p:nvPr/>
        </p:nvPicPr>
        <p:blipFill>
          <a:blip r:embed="rId3"/>
          <a:stretch>
            <a:fillRect/>
          </a:stretch>
        </p:blipFill>
        <p:spPr>
          <a:xfrm>
            <a:off x="1141411" y="1479176"/>
            <a:ext cx="7697789" cy="1714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42A8-59DB-7058-4686-41840CBFB117}"/>
              </a:ext>
            </a:extLst>
          </p:cNvPr>
          <p:cNvSpPr>
            <a:spLocks noGrp="1"/>
          </p:cNvSpPr>
          <p:nvPr>
            <p:ph type="title"/>
          </p:nvPr>
        </p:nvSpPr>
        <p:spPr>
          <a:xfrm>
            <a:off x="1141412" y="448236"/>
            <a:ext cx="10351340" cy="833718"/>
          </a:xfrm>
        </p:spPr>
        <p:txBody>
          <a:bodyPr>
            <a:normAutofit/>
          </a:bodyPr>
          <a:lstStyle/>
          <a:p>
            <a:r>
              <a:rPr lang="en-IN" sz="3600" b="1" dirty="0">
                <a:solidFill>
                  <a:srgbClr val="FFFF00"/>
                </a:solidFill>
                <a:latin typeface="Times New Roman" panose="02020603050405020304" pitchFamily="18" charset="0"/>
                <a:cs typeface="Times New Roman" panose="02020603050405020304" pitchFamily="18" charset="0"/>
              </a:rPr>
              <a:t>TABLE OF CONTENTS</a:t>
            </a:r>
            <a:endParaRPr lang="en-IN" dirty="0">
              <a:solidFill>
                <a:srgbClr val="FFFF00"/>
              </a:solidFill>
            </a:endParaRPr>
          </a:p>
        </p:txBody>
      </p:sp>
      <p:sp>
        <p:nvSpPr>
          <p:cNvPr id="5" name="Content Placeholder 4">
            <a:extLst>
              <a:ext uri="{FF2B5EF4-FFF2-40B4-BE49-F238E27FC236}">
                <a16:creationId xmlns:a16="http://schemas.microsoft.com/office/drawing/2014/main" id="{748C40C8-D5F7-E209-6E91-5815709851E1}"/>
              </a:ext>
            </a:extLst>
          </p:cNvPr>
          <p:cNvSpPr>
            <a:spLocks noGrp="1"/>
          </p:cNvSpPr>
          <p:nvPr>
            <p:ph idx="1"/>
          </p:nvPr>
        </p:nvSpPr>
        <p:spPr>
          <a:xfrm>
            <a:off x="1141412" y="1828800"/>
            <a:ext cx="9905999" cy="4168588"/>
          </a:xfrm>
        </p:spPr>
        <p:txBody>
          <a:bodyPr>
            <a:normAutofit/>
          </a:bodyPr>
          <a:lstStyle/>
          <a:p>
            <a:pPr marL="457200" indent="-457200">
              <a:buFont typeface="+mj-lt"/>
              <a:buAutoNum type="arabicPeriod"/>
            </a:pPr>
            <a:r>
              <a:rPr lang="en-US" sz="2000" dirty="0">
                <a:solidFill>
                  <a:schemeClr val="tx1"/>
                </a:solidFill>
                <a:latin typeface="Sitka Text Semibold" pitchFamily="2" charset="0"/>
                <a:cs typeface="Times New Roman" panose="02020603050405020304" pitchFamily="18" charset="0"/>
              </a:rPr>
              <a:t>INTRODUCTION</a:t>
            </a:r>
          </a:p>
          <a:p>
            <a:pPr marL="457200" indent="-457200">
              <a:buFont typeface="+mj-lt"/>
              <a:buAutoNum type="arabicPeriod"/>
            </a:pPr>
            <a:r>
              <a:rPr lang="en-US" sz="2000" dirty="0">
                <a:solidFill>
                  <a:schemeClr val="tx1"/>
                </a:solidFill>
                <a:latin typeface="Sitka Text Semibold" pitchFamily="2" charset="0"/>
                <a:cs typeface="Times New Roman" panose="02020603050405020304" pitchFamily="18" charset="0"/>
              </a:rPr>
              <a:t>BUSINESS OBJECTIVE</a:t>
            </a:r>
          </a:p>
          <a:p>
            <a:pPr marL="457200" indent="-457200">
              <a:buFont typeface="+mj-lt"/>
              <a:buAutoNum type="arabicPeriod"/>
            </a:pPr>
            <a:r>
              <a:rPr lang="en-US" sz="2000" dirty="0">
                <a:solidFill>
                  <a:schemeClr val="tx1"/>
                </a:solidFill>
                <a:latin typeface="Sitka Text Semibold" pitchFamily="2" charset="0"/>
                <a:cs typeface="Times New Roman" panose="02020603050405020304" pitchFamily="18" charset="0"/>
              </a:rPr>
              <a:t>UNDERSTANDING THE DATA </a:t>
            </a:r>
          </a:p>
          <a:p>
            <a:pPr marL="457200" indent="-457200">
              <a:buFont typeface="+mj-lt"/>
              <a:buAutoNum type="arabicPeriod"/>
            </a:pPr>
            <a:r>
              <a:rPr lang="en-US" sz="2000" dirty="0">
                <a:solidFill>
                  <a:schemeClr val="tx1"/>
                </a:solidFill>
                <a:latin typeface="Sitka Text Semibold" pitchFamily="2" charset="0"/>
                <a:cs typeface="Times New Roman" panose="02020603050405020304" pitchFamily="18" charset="0"/>
              </a:rPr>
              <a:t>EACH TASKS &amp; OUTPUTS</a:t>
            </a:r>
          </a:p>
          <a:p>
            <a:pPr marL="457200" indent="-457200">
              <a:buFont typeface="+mj-lt"/>
              <a:buAutoNum type="arabicPeriod"/>
            </a:pPr>
            <a:r>
              <a:rPr lang="en-IN" altLang="en-US" sz="2000" dirty="0">
                <a:solidFill>
                  <a:schemeClr val="tx1"/>
                </a:solidFill>
                <a:latin typeface="Sitka Text Semibold" pitchFamily="2" charset="0"/>
                <a:cs typeface="Times New Roman" panose="02020603050405020304" pitchFamily="18" charset="0"/>
              </a:rPr>
              <a:t>ADVANTAGES</a:t>
            </a:r>
          </a:p>
          <a:p>
            <a:pPr marL="457200" indent="-457200">
              <a:buFont typeface="+mj-lt"/>
              <a:buAutoNum type="arabicPeriod"/>
            </a:pPr>
            <a:r>
              <a:rPr lang="en-IN" altLang="en-US" sz="2000" dirty="0">
                <a:solidFill>
                  <a:schemeClr val="tx1"/>
                </a:solidFill>
                <a:latin typeface="Sitka Text Semibold" pitchFamily="2" charset="0"/>
                <a:cs typeface="Times New Roman" panose="02020603050405020304" pitchFamily="18" charset="0"/>
              </a:rPr>
              <a:t>DISADVANTAGES</a:t>
            </a:r>
          </a:p>
          <a:p>
            <a:pPr marL="457200" indent="-457200">
              <a:buFont typeface="+mj-lt"/>
              <a:buAutoNum type="arabicPeriod"/>
            </a:pPr>
            <a:r>
              <a:rPr lang="en-IN" altLang="en-US" sz="2000" dirty="0">
                <a:solidFill>
                  <a:schemeClr val="tx1"/>
                </a:solidFill>
                <a:latin typeface="Sitka Text Semibold" pitchFamily="2" charset="0"/>
                <a:cs typeface="Times New Roman" panose="02020603050405020304" pitchFamily="18" charset="0"/>
              </a:rPr>
              <a:t>APPLICATIONS</a:t>
            </a:r>
            <a:endParaRPr lang="en-US" sz="2000" dirty="0">
              <a:solidFill>
                <a:schemeClr val="tx1"/>
              </a:solidFill>
              <a:latin typeface="Sitka Text Semibold" pitchFamily="2" charset="0"/>
              <a:cs typeface="Times New Roman" panose="02020603050405020304" pitchFamily="18" charset="0"/>
            </a:endParaRPr>
          </a:p>
          <a:p>
            <a:pPr marL="457200" indent="-457200">
              <a:buFont typeface="+mj-lt"/>
              <a:buAutoNum type="arabicPeriod"/>
            </a:pPr>
            <a:r>
              <a:rPr lang="en-IN" altLang="en-US" sz="2000" dirty="0">
                <a:solidFill>
                  <a:schemeClr val="tx1"/>
                </a:solidFill>
                <a:latin typeface="Sitka Text Semibold" pitchFamily="2" charset="0"/>
                <a:cs typeface="Times New Roman" panose="02020603050405020304" pitchFamily="18" charset="0"/>
              </a:rPr>
              <a:t>CONCLUSION</a:t>
            </a:r>
            <a:endParaRPr lang="en-US" sz="2000" dirty="0">
              <a:solidFill>
                <a:schemeClr val="tx1"/>
              </a:solidFill>
              <a:latin typeface="Sitka Text Semibold" pitchFamily="2" charset="0"/>
              <a:cs typeface="Times New Roman" panose="02020603050405020304" pitchFamily="18" charset="0"/>
            </a:endParaRP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2312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8674941"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Family films</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479176"/>
            <a:ext cx="10959353" cy="5154705"/>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1800" dirty="0">
              <a:solidFill>
                <a:schemeClr val="tx1"/>
              </a:solidFill>
              <a:latin typeface="Sitka Small Semibold" pitchFamily="2" charset="0"/>
              <a:cs typeface="Times New Roman" panose="02020603050405020304" pitchFamily="18" charset="0"/>
            </a:endParaRPr>
          </a:p>
          <a:p>
            <a:endParaRPr lang="en-US" sz="1800" dirty="0">
              <a:solidFill>
                <a:schemeClr val="tx1"/>
              </a:solidFill>
              <a:latin typeface="Sitka Small Semibold" pitchFamily="2"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                                                     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movies categorized </a:t>
            </a:r>
          </a:p>
          <a:p>
            <a:pPr marL="0" indent="0">
              <a:buNone/>
            </a:pPr>
            <a:r>
              <a:rPr lang="en-US" sz="1800" dirty="0">
                <a:solidFill>
                  <a:schemeClr val="tx1"/>
                </a:solidFill>
                <a:latin typeface="Sitka Small Semibold" pitchFamily="2" charset="0"/>
                <a:cs typeface="Times New Roman" panose="02020603050405020304" pitchFamily="18" charset="0"/>
              </a:rPr>
              <a:t>                                                             as family films in the format</a:t>
            </a:r>
          </a:p>
          <a:p>
            <a:pPr marL="0" indent="0">
              <a:buNone/>
            </a:pPr>
            <a:r>
              <a:rPr lang="en-US" sz="1800" dirty="0">
                <a:solidFill>
                  <a:schemeClr val="tx1"/>
                </a:solidFill>
                <a:latin typeface="Sitka Small Semibold" pitchFamily="2" charset="0"/>
                <a:cs typeface="Times New Roman" panose="02020603050405020304" pitchFamily="18" charset="0"/>
              </a:rPr>
              <a:t>                                                            "Title Category",''AFRICAN EGG' 'FAMILY'</a:t>
            </a:r>
            <a:endParaRPr lang="en-US" sz="2400" dirty="0">
              <a:solidFill>
                <a:schemeClr val="tx1"/>
              </a:solidFill>
              <a:latin typeface="Sitka Small Semibold"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7EBB0031-41D6-2608-5E7D-C90630201A68}"/>
              </a:ext>
            </a:extLst>
          </p:cNvPr>
          <p:cNvPicPr>
            <a:picLocks noChangeAspect="1"/>
          </p:cNvPicPr>
          <p:nvPr/>
        </p:nvPicPr>
        <p:blipFill rotWithShape="1">
          <a:blip r:embed="rId2"/>
          <a:srcRect l="13897" t="35295" r="71250" b="46164"/>
          <a:stretch/>
        </p:blipFill>
        <p:spPr>
          <a:xfrm>
            <a:off x="1141412" y="3368741"/>
            <a:ext cx="3833838" cy="234875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57A0C82-E92C-478A-1F15-66BE592E1469}"/>
              </a:ext>
            </a:extLst>
          </p:cNvPr>
          <p:cNvPicPr>
            <a:picLocks noChangeAspect="1"/>
          </p:cNvPicPr>
          <p:nvPr/>
        </p:nvPicPr>
        <p:blipFill>
          <a:blip r:embed="rId3"/>
          <a:stretch>
            <a:fillRect/>
          </a:stretch>
        </p:blipFill>
        <p:spPr>
          <a:xfrm>
            <a:off x="1141412" y="1517026"/>
            <a:ext cx="7996517" cy="1645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482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9741741"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Rental rates of movies</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479176"/>
            <a:ext cx="10862329" cy="5002306"/>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1800" dirty="0">
              <a:solidFill>
                <a:schemeClr val="tx1"/>
              </a:solidFill>
              <a:latin typeface="Sitka Small Semibold" pitchFamily="2" charset="0"/>
              <a:cs typeface="Times New Roman" panose="02020603050405020304" pitchFamily="18" charset="0"/>
            </a:endParaRPr>
          </a:p>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maximum, minimum, </a:t>
            </a:r>
          </a:p>
          <a:p>
            <a:pPr marL="0" indent="0">
              <a:buNone/>
            </a:pPr>
            <a:r>
              <a:rPr lang="en-US" sz="1800" dirty="0">
                <a:solidFill>
                  <a:schemeClr val="tx1"/>
                </a:solidFill>
                <a:latin typeface="Sitka Small Semibold" pitchFamily="2" charset="0"/>
                <a:cs typeface="Times New Roman" panose="02020603050405020304" pitchFamily="18" charset="0"/>
              </a:rPr>
              <a:t>       and average rental rates of movies based on their ratings </a:t>
            </a:r>
          </a:p>
          <a:p>
            <a:pPr marL="0" indent="0">
              <a:buNone/>
            </a:pPr>
            <a:r>
              <a:rPr lang="en-US" sz="1800" dirty="0">
                <a:solidFill>
                  <a:schemeClr val="tx1"/>
                </a:solidFill>
                <a:latin typeface="Sitka Small Semibold" pitchFamily="2" charset="0"/>
                <a:cs typeface="Times New Roman" panose="02020603050405020304" pitchFamily="18" charset="0"/>
              </a:rPr>
              <a:t>       in the format "Rating,"max_rate","min_rate","avg_rate“.</a:t>
            </a: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83D4D73-AA8D-00F2-7C51-6B65C0554296}"/>
              </a:ext>
            </a:extLst>
          </p:cNvPr>
          <p:cNvPicPr>
            <a:picLocks noChangeAspect="1"/>
          </p:cNvPicPr>
          <p:nvPr/>
        </p:nvPicPr>
        <p:blipFill rotWithShape="1">
          <a:blip r:embed="rId2"/>
          <a:srcRect l="12647" t="35555" r="66324" b="50000"/>
          <a:stretch/>
        </p:blipFill>
        <p:spPr>
          <a:xfrm>
            <a:off x="6723529" y="1631575"/>
            <a:ext cx="5115189" cy="202721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0815E73-9D3E-0469-F02C-742644BE369E}"/>
              </a:ext>
            </a:extLst>
          </p:cNvPr>
          <p:cNvPicPr>
            <a:picLocks noChangeAspect="1"/>
          </p:cNvPicPr>
          <p:nvPr/>
        </p:nvPicPr>
        <p:blipFill>
          <a:blip r:embed="rId3"/>
          <a:stretch>
            <a:fillRect/>
          </a:stretch>
        </p:blipFill>
        <p:spPr>
          <a:xfrm>
            <a:off x="1285174" y="1631575"/>
            <a:ext cx="4918402" cy="1866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8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3" y="224119"/>
            <a:ext cx="9069388" cy="1048869"/>
          </a:xfrm>
        </p:spPr>
        <p:txBody>
          <a:bodyPr>
            <a:normAutofit/>
          </a:bodyPr>
          <a:lstStyle/>
          <a:p>
            <a:r>
              <a:rPr lang="en-US" sz="3200" b="1" dirty="0">
                <a:solidFill>
                  <a:srgbClr val="FFFF00"/>
                </a:solidFill>
                <a:latin typeface="Times New Roman" panose="02020603050405020304" pitchFamily="18" charset="0"/>
                <a:cs typeface="Times New Roman" panose="02020603050405020304" pitchFamily="18" charset="0"/>
              </a:rPr>
              <a:t>Rental frequencies</a:t>
            </a:r>
            <a:endParaRPr lang="en-IN" sz="32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259976" y="1515034"/>
            <a:ext cx="11752730" cy="4984377"/>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r>
              <a:rPr lang="en-US" sz="2000" dirty="0">
                <a:solidFill>
                  <a:schemeClr val="tx1"/>
                </a:solidFill>
                <a:latin typeface="Sitka Small Semibold" pitchFamily="2" charset="0"/>
                <a:cs typeface="Times New Roman" panose="02020603050405020304" pitchFamily="18" charset="0"/>
              </a:rPr>
              <a:t>The result </a:t>
            </a:r>
            <a:r>
              <a:rPr lang="en-US" sz="2000" b="1" dirty="0">
                <a:solidFill>
                  <a:schemeClr val="tx1"/>
                </a:solidFill>
                <a:latin typeface="Sitka Text Semibold" pitchFamily="2" charset="0"/>
                <a:cs typeface="Times New Roman" panose="02020603050405020304" pitchFamily="18" charset="0"/>
              </a:rPr>
              <a:t>provides the </a:t>
            </a:r>
            <a:r>
              <a:rPr lang="en-US" sz="2000" dirty="0">
                <a:solidFill>
                  <a:schemeClr val="tx1"/>
                </a:solidFill>
                <a:latin typeface="Sitka Small Semibold" pitchFamily="2" charset="0"/>
                <a:cs typeface="Times New Roman" panose="02020603050405020304" pitchFamily="18" charset="0"/>
              </a:rPr>
              <a:t>movies in descending order of their rental frequencies in the format "Title, Rental_frequency " ,</a:t>
            </a:r>
          </a:p>
          <a:p>
            <a:pPr marL="0" indent="0">
              <a:buNone/>
            </a:pPr>
            <a:r>
              <a:rPr lang="en-US" sz="2000" dirty="0">
                <a:solidFill>
                  <a:schemeClr val="tx1"/>
                </a:solidFill>
                <a:latin typeface="Sitka Small Semibold" pitchFamily="2" charset="0"/>
                <a:cs typeface="Times New Roman" panose="02020603050405020304" pitchFamily="18" charset="0"/>
              </a:rPr>
              <a:t>      '</a:t>
            </a:r>
            <a:r>
              <a:rPr lang="en-US" sz="1800" dirty="0">
                <a:solidFill>
                  <a:schemeClr val="tx1"/>
                </a:solidFill>
                <a:latin typeface="Sitka Small Semibold" pitchFamily="2" charset="0"/>
                <a:cs typeface="Times New Roman" panose="02020603050405020304" pitchFamily="18" charset="0"/>
              </a:rPr>
              <a:t>'BUCKET BROTHERHOOD' '34’</a:t>
            </a: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383AC5C-A085-7869-DADA-3457E7B4C0A1}"/>
              </a:ext>
            </a:extLst>
          </p:cNvPr>
          <p:cNvPicPr>
            <a:picLocks noChangeAspect="1"/>
          </p:cNvPicPr>
          <p:nvPr/>
        </p:nvPicPr>
        <p:blipFill rotWithShape="1">
          <a:blip r:embed="rId2"/>
          <a:srcRect l="15091" t="35555" r="68451" b="41569"/>
          <a:stretch/>
        </p:blipFill>
        <p:spPr>
          <a:xfrm>
            <a:off x="7117977" y="1699672"/>
            <a:ext cx="4572001" cy="172932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3CF66A5-963C-04C2-F3D0-5624D0991366}"/>
              </a:ext>
            </a:extLst>
          </p:cNvPr>
          <p:cNvPicPr>
            <a:picLocks noChangeAspect="1"/>
          </p:cNvPicPr>
          <p:nvPr/>
        </p:nvPicPr>
        <p:blipFill>
          <a:blip r:embed="rId3"/>
          <a:stretch>
            <a:fillRect/>
          </a:stretch>
        </p:blipFill>
        <p:spPr>
          <a:xfrm>
            <a:off x="621460" y="1612678"/>
            <a:ext cx="6218612" cy="1797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270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2483224" y="224119"/>
            <a:ext cx="9708775" cy="1048869"/>
          </a:xfrm>
        </p:spPr>
        <p:txBody>
          <a:bodyPr>
            <a:normAutofit/>
          </a:bodyPr>
          <a:lstStyle/>
          <a:p>
            <a:r>
              <a:rPr lang="en-US" sz="2800" b="1" dirty="0">
                <a:solidFill>
                  <a:srgbClr val="FFFF00"/>
                </a:solidFill>
                <a:latin typeface="Times New Roman" panose="02020603050405020304" pitchFamily="18" charset="0"/>
                <a:cs typeface="Times New Roman" panose="02020603050405020304" pitchFamily="18" charset="0"/>
              </a:rPr>
              <a:t>Difference between replacement cost </a:t>
            </a:r>
            <a:r>
              <a:rPr lang="en-US" sz="2400" b="1" dirty="0">
                <a:solidFill>
                  <a:srgbClr val="FFFF00"/>
                </a:solidFill>
                <a:latin typeface="Times New Roman" panose="02020603050405020304" pitchFamily="18" charset="0"/>
                <a:cs typeface="Times New Roman" panose="02020603050405020304" pitchFamily="18" charset="0"/>
              </a:rPr>
              <a:t>&amp; </a:t>
            </a:r>
            <a:r>
              <a:rPr lang="en-US" sz="2800" b="1" dirty="0">
                <a:solidFill>
                  <a:srgbClr val="FFFF00"/>
                </a:solidFill>
                <a:latin typeface="Times New Roman" panose="02020603050405020304" pitchFamily="18" charset="0"/>
                <a:cs typeface="Times New Roman" panose="02020603050405020304" pitchFamily="18" charset="0"/>
              </a:rPr>
              <a:t>rental rate</a:t>
            </a:r>
            <a:endParaRPr lang="en-IN" sz="28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224118" y="1479176"/>
            <a:ext cx="11896164" cy="5065059"/>
          </a:xfrm>
        </p:spPr>
        <p:txBody>
          <a:bodyPr>
            <a:normAutofit/>
          </a:bodyPr>
          <a:lstStyle/>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r>
              <a:rPr lang="en-US" sz="1600" dirty="0">
                <a:solidFill>
                  <a:schemeClr val="tx1"/>
                </a:solidFill>
                <a:latin typeface="Sitka Small Semibold" pitchFamily="2" charset="0"/>
                <a:cs typeface="Times New Roman" panose="02020603050405020304" pitchFamily="18" charset="0"/>
              </a:rPr>
              <a:t>The result </a:t>
            </a:r>
            <a:r>
              <a:rPr lang="en-US" sz="1600" b="1" dirty="0">
                <a:solidFill>
                  <a:schemeClr val="tx1"/>
                </a:solidFill>
                <a:latin typeface="Sitka Text Semibold" pitchFamily="2" charset="0"/>
                <a:cs typeface="Times New Roman" panose="02020603050405020304" pitchFamily="18" charset="0"/>
              </a:rPr>
              <a:t>provides the </a:t>
            </a:r>
            <a:r>
              <a:rPr lang="en-US" sz="1600" dirty="0">
                <a:solidFill>
                  <a:schemeClr val="tx1"/>
                </a:solidFill>
                <a:latin typeface="Sitka Small Semibold" pitchFamily="2" charset="0"/>
                <a:cs typeface="Times New Roman" panose="02020603050405020304" pitchFamily="18" charset="0"/>
              </a:rPr>
              <a:t>film categories with </a:t>
            </a:r>
          </a:p>
          <a:p>
            <a:pPr marL="0" indent="0">
              <a:buNone/>
            </a:pPr>
            <a:r>
              <a:rPr lang="en-US" sz="1600" dirty="0">
                <a:solidFill>
                  <a:schemeClr val="tx1"/>
                </a:solidFill>
                <a:latin typeface="Sitka Small Semibold" pitchFamily="2" charset="0"/>
                <a:cs typeface="Times New Roman" panose="02020603050405020304" pitchFamily="18" charset="0"/>
              </a:rPr>
              <a:t> a significant difference between replacement cost </a:t>
            </a:r>
          </a:p>
          <a:p>
            <a:pPr marL="0" indent="0">
              <a:buNone/>
            </a:pPr>
            <a:r>
              <a:rPr lang="en-US" sz="1600" dirty="0">
                <a:solidFill>
                  <a:schemeClr val="tx1"/>
                </a:solidFill>
                <a:latin typeface="Sitka Small Semibold" pitchFamily="2" charset="0"/>
                <a:cs typeface="Times New Roman" panose="02020603050405020304" pitchFamily="18" charset="0"/>
              </a:rPr>
              <a:t> and rental rate in the format "categoty_id’,                               </a:t>
            </a:r>
          </a:p>
          <a:p>
            <a:pPr marL="0" indent="0">
              <a:buNone/>
            </a:pPr>
            <a:r>
              <a:rPr lang="en-US" sz="1600" dirty="0">
                <a:solidFill>
                  <a:schemeClr val="tx1"/>
                </a:solidFill>
                <a:latin typeface="Sitka Small Semibold" pitchFamily="2" charset="0"/>
                <a:cs typeface="Times New Roman" panose="02020603050405020304" pitchFamily="18" charset="0"/>
              </a:rPr>
              <a:t>  'Category_name','avg_replacement_cost’,</a:t>
            </a:r>
          </a:p>
          <a:p>
            <a:pPr marL="0" indent="0">
              <a:buNone/>
            </a:pPr>
            <a:r>
              <a:rPr lang="en-US" sz="1600" dirty="0">
                <a:solidFill>
                  <a:schemeClr val="tx1"/>
                </a:solidFill>
                <a:latin typeface="Sitka Small Semibold" pitchFamily="2" charset="0"/>
                <a:cs typeface="Times New Roman" panose="02020603050405020304" pitchFamily="18" charset="0"/>
              </a:rPr>
              <a:t> 'avg_rental_rate' ,'16','Travel',''19.025088'' ''3.235614''</a:t>
            </a: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3F3CA94-02D9-74B6-DA95-2B97A2CC8A1A}"/>
              </a:ext>
            </a:extLst>
          </p:cNvPr>
          <p:cNvPicPr>
            <a:picLocks noChangeAspect="1"/>
          </p:cNvPicPr>
          <p:nvPr/>
        </p:nvPicPr>
        <p:blipFill rotWithShape="1">
          <a:blip r:embed="rId2"/>
          <a:srcRect l="14462" t="34849" r="59016" b="29334"/>
          <a:stretch/>
        </p:blipFill>
        <p:spPr>
          <a:xfrm>
            <a:off x="7337611" y="1758258"/>
            <a:ext cx="3908612" cy="374724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93D2755-A6BD-5B68-8007-B54C406DAA0E}"/>
              </a:ext>
            </a:extLst>
          </p:cNvPr>
          <p:cNvPicPr>
            <a:picLocks noChangeAspect="1"/>
          </p:cNvPicPr>
          <p:nvPr/>
        </p:nvPicPr>
        <p:blipFill>
          <a:blip r:embed="rId3"/>
          <a:stretch>
            <a:fillRect/>
          </a:stretch>
        </p:blipFill>
        <p:spPr>
          <a:xfrm>
            <a:off x="298729" y="1641717"/>
            <a:ext cx="6629975" cy="2217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394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11050587" cy="1048869"/>
          </a:xfrm>
        </p:spPr>
        <p:txBody>
          <a:bodyPr>
            <a:normAutofit/>
          </a:bodyPr>
          <a:lstStyle/>
          <a:p>
            <a:r>
              <a:rPr lang="en-US" sz="3200" b="1" dirty="0">
                <a:solidFill>
                  <a:srgbClr val="FFFF00"/>
                </a:solidFill>
                <a:latin typeface="Times New Roman" panose="02020603050405020304" pitchFamily="18" charset="0"/>
                <a:cs typeface="Times New Roman" panose="02020603050405020304" pitchFamily="18" charset="0"/>
              </a:rPr>
              <a:t>Categories with more than 70 movies</a:t>
            </a:r>
            <a:endParaRPr lang="en-IN" sz="32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421342" y="1479176"/>
            <a:ext cx="11152094" cy="52981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a:t>
            </a:r>
            <a:r>
              <a:rPr lang="en-US" sz="1800" dirty="0">
                <a:solidFill>
                  <a:schemeClr val="tx1"/>
                </a:solidFill>
                <a:latin typeface="Sitka Small Semibold" pitchFamily="2" charset="0"/>
                <a:cs typeface="Times New Roman" panose="02020603050405020304" pitchFamily="18" charset="0"/>
              </a:rPr>
              <a:t> film categories with a significant difference between replacement cost and rental rate in the format 'Category_name','Movie_count','Foreign 73','Sports 74’</a:t>
            </a:r>
          </a:p>
        </p:txBody>
      </p:sp>
      <p:pic>
        <p:nvPicPr>
          <p:cNvPr id="6" name="Picture 5">
            <a:extLst>
              <a:ext uri="{FF2B5EF4-FFF2-40B4-BE49-F238E27FC236}">
                <a16:creationId xmlns:a16="http://schemas.microsoft.com/office/drawing/2014/main" id="{43A00D75-61BC-8ECB-8AFB-2898CB39E68F}"/>
              </a:ext>
            </a:extLst>
          </p:cNvPr>
          <p:cNvPicPr>
            <a:picLocks noChangeAspect="1"/>
          </p:cNvPicPr>
          <p:nvPr/>
        </p:nvPicPr>
        <p:blipFill>
          <a:blip r:embed="rId2"/>
          <a:stretch>
            <a:fillRect/>
          </a:stretch>
        </p:blipFill>
        <p:spPr>
          <a:xfrm>
            <a:off x="715240" y="1559400"/>
            <a:ext cx="8953129" cy="186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E53A345-0843-53DC-F2E2-49C9C39CB9CB}"/>
              </a:ext>
            </a:extLst>
          </p:cNvPr>
          <p:cNvPicPr>
            <a:picLocks noChangeAspect="1"/>
          </p:cNvPicPr>
          <p:nvPr/>
        </p:nvPicPr>
        <p:blipFill>
          <a:blip r:embed="rId3"/>
          <a:stretch>
            <a:fillRect/>
          </a:stretch>
        </p:blipFill>
        <p:spPr>
          <a:xfrm>
            <a:off x="715241" y="3892870"/>
            <a:ext cx="3193372" cy="1188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77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EA21-BB72-A7B2-97D1-10C92785A7F1}"/>
              </a:ext>
            </a:extLst>
          </p:cNvPr>
          <p:cNvSpPr>
            <a:spLocks noGrp="1"/>
          </p:cNvSpPr>
          <p:nvPr>
            <p:ph type="title"/>
          </p:nvPr>
        </p:nvSpPr>
        <p:spPr>
          <a:xfrm>
            <a:off x="1141413" y="295836"/>
            <a:ext cx="9905998" cy="1470212"/>
          </a:xfrm>
        </p:spPr>
        <p:txBody>
          <a:bodyPr/>
          <a:lstStyle/>
          <a:p>
            <a:r>
              <a:rPr lang="en-IN" altLang="en-US" sz="4000" b="1" dirty="0">
                <a:solidFill>
                  <a:srgbClr val="FFFF00"/>
                </a:solidFill>
                <a:latin typeface="Times New Roman" panose="02020603050405020304" pitchFamily="18" charset="0"/>
                <a:cs typeface="Times New Roman" panose="02020603050405020304" pitchFamily="18" charset="0"/>
              </a:rPr>
              <a:t>ADVANTAGES</a:t>
            </a:r>
            <a:br>
              <a:rPr lang="en-IN" alt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8939D80-F3EC-ED1D-6D52-EE58CEBDC69C}"/>
              </a:ext>
            </a:extLst>
          </p:cNvPr>
          <p:cNvSpPr>
            <a:spLocks noGrp="1"/>
          </p:cNvSpPr>
          <p:nvPr>
            <p:ph idx="1"/>
          </p:nvPr>
        </p:nvSpPr>
        <p:spPr>
          <a:xfrm>
            <a:off x="1141412" y="1954306"/>
            <a:ext cx="9905999" cy="3980329"/>
          </a:xfrm>
        </p:spPr>
        <p:txBody>
          <a:bodyPr>
            <a:normAutofit/>
          </a:bodyPr>
          <a:lstStyle/>
          <a:p>
            <a:r>
              <a:rPr lang="en-US" sz="3200" dirty="0">
                <a:solidFill>
                  <a:schemeClr val="tx1"/>
                </a:solidFill>
                <a:latin typeface="Sitka Text Semibold" pitchFamily="2" charset="0"/>
              </a:rPr>
              <a:t> </a:t>
            </a:r>
            <a:r>
              <a:rPr lang="en-US" sz="2400" dirty="0">
                <a:solidFill>
                  <a:schemeClr val="tx1"/>
                </a:solidFill>
                <a:latin typeface="Sitka Text Semibold" pitchFamily="2" charset="0"/>
                <a:cs typeface="Times New Roman" panose="02020603050405020304" pitchFamily="18" charset="0"/>
              </a:rPr>
              <a:t>Improved decision-making</a:t>
            </a:r>
          </a:p>
          <a:p>
            <a:r>
              <a:rPr lang="en-US" sz="2400" dirty="0">
                <a:solidFill>
                  <a:schemeClr val="tx1"/>
                </a:solidFill>
                <a:latin typeface="Sitka Text Semibold" pitchFamily="2" charset="0"/>
                <a:cs typeface="Times New Roman" panose="02020603050405020304" pitchFamily="18" charset="0"/>
              </a:rPr>
              <a:t> Increased profitability</a:t>
            </a:r>
          </a:p>
          <a:p>
            <a:r>
              <a:rPr lang="en-US" sz="2400" dirty="0">
                <a:solidFill>
                  <a:schemeClr val="tx1"/>
                </a:solidFill>
                <a:latin typeface="Sitka Text Semibold" pitchFamily="2" charset="0"/>
                <a:cs typeface="Times New Roman" panose="02020603050405020304" pitchFamily="18" charset="0"/>
              </a:rPr>
              <a:t> Better audience engagement</a:t>
            </a:r>
          </a:p>
          <a:p>
            <a:r>
              <a:rPr lang="en-US" sz="2400" dirty="0">
                <a:solidFill>
                  <a:schemeClr val="tx1"/>
                </a:solidFill>
                <a:latin typeface="Sitka Text Semibold" pitchFamily="2" charset="0"/>
                <a:cs typeface="Times New Roman" panose="02020603050405020304" pitchFamily="18" charset="0"/>
              </a:rPr>
              <a:t> Improved content quality</a:t>
            </a:r>
          </a:p>
          <a:p>
            <a:r>
              <a:rPr lang="en-US" sz="2400" dirty="0">
                <a:solidFill>
                  <a:schemeClr val="tx1"/>
                </a:solidFill>
                <a:latin typeface="Sitka Text Semibold" pitchFamily="2" charset="0"/>
                <a:cs typeface="Times New Roman" panose="02020603050405020304" pitchFamily="18" charset="0"/>
              </a:rPr>
              <a:t> Competitive advantage</a:t>
            </a:r>
            <a:endParaRPr lang="en-IN" sz="3200" dirty="0">
              <a:solidFill>
                <a:schemeClr val="tx1"/>
              </a:solidFill>
              <a:latin typeface="Sitka Text Semibold" pitchFamily="2" charset="0"/>
              <a:cs typeface="Times New Roman" panose="02020603050405020304" pitchFamily="18" charset="0"/>
            </a:endParaRPr>
          </a:p>
        </p:txBody>
      </p:sp>
    </p:spTree>
    <p:extLst>
      <p:ext uri="{BB962C8B-B14F-4D97-AF65-F5344CB8AC3E}">
        <p14:creationId xmlns:p14="http://schemas.microsoft.com/office/powerpoint/2010/main" val="2093205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263D-0671-40AF-96ED-017E1C097F3B}"/>
              </a:ext>
            </a:extLst>
          </p:cNvPr>
          <p:cNvSpPr>
            <a:spLocks noGrp="1"/>
          </p:cNvSpPr>
          <p:nvPr>
            <p:ph type="title"/>
          </p:nvPr>
        </p:nvSpPr>
        <p:spPr>
          <a:xfrm>
            <a:off x="1141413" y="322729"/>
            <a:ext cx="9905998" cy="2026023"/>
          </a:xfrm>
        </p:spPr>
        <p:txBody>
          <a:bodyPr/>
          <a:lstStyle/>
          <a:p>
            <a:r>
              <a:rPr lang="en-IN" altLang="en-US" sz="4000" b="1" dirty="0">
                <a:solidFill>
                  <a:srgbClr val="FFFF00"/>
                </a:solidFill>
                <a:latin typeface="Times New Roman" panose="02020603050405020304" pitchFamily="18" charset="0"/>
                <a:cs typeface="Times New Roman" panose="02020603050405020304" pitchFamily="18" charset="0"/>
              </a:rPr>
              <a:t>DISADVANTAGES</a:t>
            </a:r>
            <a:br>
              <a:rPr lang="en-IN" alt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904CD8E-2C42-5483-F31C-288A07AAE9E8}"/>
              </a:ext>
            </a:extLst>
          </p:cNvPr>
          <p:cNvSpPr>
            <a:spLocks noGrp="1"/>
          </p:cNvSpPr>
          <p:nvPr>
            <p:ph idx="1"/>
          </p:nvPr>
        </p:nvSpPr>
        <p:spPr>
          <a:xfrm>
            <a:off x="1141412" y="2026024"/>
            <a:ext cx="9905999" cy="3550023"/>
          </a:xfrm>
        </p:spPr>
        <p:txBody>
          <a:bodyPr>
            <a:normAutofit/>
          </a:bodyPr>
          <a:lstStyle/>
          <a:p>
            <a:r>
              <a:rPr lang="en-US" sz="3200" dirty="0">
                <a:solidFill>
                  <a:schemeClr val="tx1"/>
                </a:solidFill>
                <a:latin typeface="Bahnschrift SemiBold" panose="020B0502040204020203" pitchFamily="34" charset="0"/>
              </a:rPr>
              <a:t> </a:t>
            </a:r>
            <a:r>
              <a:rPr lang="en-US" sz="2400" dirty="0">
                <a:solidFill>
                  <a:schemeClr val="tx1"/>
                </a:solidFill>
                <a:latin typeface="Sitka Text Semibold" pitchFamily="2" charset="0"/>
                <a:cs typeface="Times New Roman" panose="02020603050405020304" pitchFamily="18" charset="0"/>
              </a:rPr>
              <a:t>Limited scope</a:t>
            </a:r>
          </a:p>
          <a:p>
            <a:r>
              <a:rPr lang="en-US" sz="2400" dirty="0">
                <a:solidFill>
                  <a:schemeClr val="tx1"/>
                </a:solidFill>
                <a:latin typeface="Sitka Text Semibold" pitchFamily="2" charset="0"/>
                <a:cs typeface="Times New Roman" panose="02020603050405020304" pitchFamily="18" charset="0"/>
              </a:rPr>
              <a:t> High cost</a:t>
            </a:r>
          </a:p>
          <a:p>
            <a:r>
              <a:rPr lang="en-US" sz="2400" dirty="0">
                <a:solidFill>
                  <a:schemeClr val="tx1"/>
                </a:solidFill>
                <a:latin typeface="Sitka Text Semibold" pitchFamily="2" charset="0"/>
                <a:cs typeface="Times New Roman" panose="02020603050405020304" pitchFamily="18" charset="0"/>
              </a:rPr>
              <a:t> Time-consuming</a:t>
            </a:r>
          </a:p>
          <a:p>
            <a:r>
              <a:rPr lang="en-US" sz="2400" dirty="0">
                <a:solidFill>
                  <a:schemeClr val="tx1"/>
                </a:solidFill>
                <a:latin typeface="Sitka Text Semibold" pitchFamily="2" charset="0"/>
                <a:cs typeface="Times New Roman" panose="02020603050405020304" pitchFamily="18" charset="0"/>
              </a:rPr>
              <a:t> Overreliance on data</a:t>
            </a:r>
          </a:p>
          <a:p>
            <a:r>
              <a:rPr lang="en-US" sz="2400" dirty="0">
                <a:solidFill>
                  <a:schemeClr val="tx1"/>
                </a:solidFill>
                <a:latin typeface="Sitka Text Semibold" pitchFamily="2" charset="0"/>
                <a:cs typeface="Times New Roman" panose="02020603050405020304" pitchFamily="18" charset="0"/>
              </a:rPr>
              <a:t> Privacy concerns</a:t>
            </a:r>
          </a:p>
          <a:p>
            <a:pPr marL="0" indent="0">
              <a:buNone/>
            </a:pPr>
            <a:endParaRPr lang="en-US" dirty="0"/>
          </a:p>
        </p:txBody>
      </p:sp>
    </p:spTree>
    <p:extLst>
      <p:ext uri="{BB962C8B-B14F-4D97-AF65-F5344CB8AC3E}">
        <p14:creationId xmlns:p14="http://schemas.microsoft.com/office/powerpoint/2010/main" val="932106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2CFC-9A85-1654-B7A1-65C5036F623A}"/>
              </a:ext>
            </a:extLst>
          </p:cNvPr>
          <p:cNvSpPr>
            <a:spLocks noGrp="1"/>
          </p:cNvSpPr>
          <p:nvPr>
            <p:ph type="title"/>
          </p:nvPr>
        </p:nvSpPr>
        <p:spPr>
          <a:xfrm>
            <a:off x="1141413" y="457200"/>
            <a:ext cx="9905998" cy="1639888"/>
          </a:xfrm>
        </p:spPr>
        <p:txBody>
          <a:bodyPr>
            <a:normAutofit/>
          </a:bodyPr>
          <a:lstStyle/>
          <a:p>
            <a:r>
              <a:rPr lang="en-IN" altLang="en-US" sz="4000" b="1" dirty="0">
                <a:solidFill>
                  <a:srgbClr val="FFFF00"/>
                </a:solidFill>
                <a:latin typeface="Times New Roman" panose="02020603050405020304" pitchFamily="18" charset="0"/>
                <a:cs typeface="Times New Roman" panose="02020603050405020304" pitchFamily="18" charset="0"/>
              </a:rPr>
              <a:t>APPLICATIONS</a:t>
            </a:r>
            <a:br>
              <a:rPr lang="en-US" sz="3600" dirty="0">
                <a:solidFill>
                  <a:srgbClr val="FFFF00"/>
                </a:solidFill>
                <a:latin typeface="Times New Roman" panose="02020603050405020304" pitchFamily="18" charset="0"/>
                <a:cs typeface="Times New Roman" panose="02020603050405020304" pitchFamily="18" charset="0"/>
              </a:rPr>
            </a:br>
            <a:endParaRPr lang="en-IN" dirty="0">
              <a:solidFill>
                <a:srgbClr val="FFFF00"/>
              </a:solidFill>
            </a:endParaRPr>
          </a:p>
        </p:txBody>
      </p:sp>
      <p:sp>
        <p:nvSpPr>
          <p:cNvPr id="3" name="Content Placeholder 2">
            <a:extLst>
              <a:ext uri="{FF2B5EF4-FFF2-40B4-BE49-F238E27FC236}">
                <a16:creationId xmlns:a16="http://schemas.microsoft.com/office/drawing/2014/main" id="{2949C3BD-B517-FDD3-90DD-C7E0630B5F38}"/>
              </a:ext>
            </a:extLst>
          </p:cNvPr>
          <p:cNvSpPr>
            <a:spLocks noGrp="1"/>
          </p:cNvSpPr>
          <p:nvPr>
            <p:ph idx="1"/>
          </p:nvPr>
        </p:nvSpPr>
        <p:spPr>
          <a:xfrm>
            <a:off x="1141412" y="1909482"/>
            <a:ext cx="9905999" cy="3881719"/>
          </a:xfrm>
        </p:spPr>
        <p:txBody>
          <a:bodyPr>
            <a:normAutofit/>
          </a:bodyPr>
          <a:lstStyle/>
          <a:p>
            <a:r>
              <a:rPr lang="en-US" dirty="0"/>
              <a:t> </a:t>
            </a:r>
            <a:r>
              <a:rPr lang="en-US" sz="2400" dirty="0">
                <a:solidFill>
                  <a:schemeClr val="tx1"/>
                </a:solidFill>
                <a:latin typeface="Sitka Text Semibold" pitchFamily="2" charset="0"/>
                <a:cs typeface="Times New Roman" panose="02020603050405020304" pitchFamily="18" charset="0"/>
              </a:rPr>
              <a:t>Audience analysis</a:t>
            </a:r>
          </a:p>
          <a:p>
            <a:r>
              <a:rPr lang="en-US" sz="2400" dirty="0">
                <a:solidFill>
                  <a:schemeClr val="tx1"/>
                </a:solidFill>
                <a:latin typeface="Sitka Text Semibold" pitchFamily="2" charset="0"/>
                <a:cs typeface="Times New Roman" panose="02020603050405020304" pitchFamily="18" charset="0"/>
              </a:rPr>
              <a:t> Box office predictions</a:t>
            </a:r>
          </a:p>
          <a:p>
            <a:r>
              <a:rPr lang="en-US" sz="2400" dirty="0">
                <a:solidFill>
                  <a:schemeClr val="tx1"/>
                </a:solidFill>
                <a:latin typeface="Sitka Text Semibold" pitchFamily="2" charset="0"/>
                <a:cs typeface="Times New Roman" panose="02020603050405020304" pitchFamily="18" charset="0"/>
              </a:rPr>
              <a:t> Script analysis</a:t>
            </a:r>
          </a:p>
          <a:p>
            <a:r>
              <a:rPr lang="en-US" sz="2400" dirty="0">
                <a:solidFill>
                  <a:schemeClr val="tx1"/>
                </a:solidFill>
                <a:latin typeface="Sitka Text Semibold" pitchFamily="2" charset="0"/>
                <a:cs typeface="Times New Roman" panose="02020603050405020304" pitchFamily="18" charset="0"/>
              </a:rPr>
              <a:t> Talent identification</a:t>
            </a:r>
          </a:p>
          <a:p>
            <a:r>
              <a:rPr lang="en-US" sz="2400" dirty="0">
                <a:solidFill>
                  <a:schemeClr val="tx1"/>
                </a:solidFill>
                <a:latin typeface="Sitka Text Semibold" pitchFamily="2" charset="0"/>
                <a:cs typeface="Times New Roman" panose="02020603050405020304" pitchFamily="18" charset="0"/>
              </a:rPr>
              <a:t> Marketing optimization</a:t>
            </a:r>
            <a:endParaRPr lang="en-IN" sz="2400" dirty="0">
              <a:solidFill>
                <a:schemeClr val="tx1"/>
              </a:solidFill>
              <a:latin typeface="Sitka Text Semibold" pitchFamily="2" charset="0"/>
              <a:cs typeface="Times New Roman" panose="02020603050405020304" pitchFamily="18" charset="0"/>
            </a:endParaRPr>
          </a:p>
        </p:txBody>
      </p:sp>
    </p:spTree>
    <p:extLst>
      <p:ext uri="{BB962C8B-B14F-4D97-AF65-F5344CB8AC3E}">
        <p14:creationId xmlns:p14="http://schemas.microsoft.com/office/powerpoint/2010/main" val="43329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2F24-436C-07DF-034E-D63B9C869DDB}"/>
              </a:ext>
            </a:extLst>
          </p:cNvPr>
          <p:cNvSpPr>
            <a:spLocks noGrp="1"/>
          </p:cNvSpPr>
          <p:nvPr>
            <p:ph type="title"/>
          </p:nvPr>
        </p:nvSpPr>
        <p:spPr>
          <a:xfrm>
            <a:off x="598620" y="578513"/>
            <a:ext cx="10994760" cy="610814"/>
          </a:xfrm>
        </p:spPr>
        <p:txBody>
          <a:bodyPr>
            <a:normAutofit fontScale="90000"/>
          </a:bodyPr>
          <a:lstStyle/>
          <a:p>
            <a:r>
              <a:rPr lang="en-IN" altLang="en-US" sz="4000" b="1" dirty="0">
                <a:solidFill>
                  <a:srgbClr val="FFFF00"/>
                </a:solidFill>
                <a:latin typeface="Times New Roman" panose="02020603050405020304" pitchFamily="18" charset="0"/>
                <a:cs typeface="Times New Roman" panose="02020603050405020304" pitchFamily="18" charset="0"/>
              </a:rPr>
              <a:t>CONCLUSION</a:t>
            </a:r>
            <a:br>
              <a:rPr 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5B22F65-AE2C-E320-CD13-89F0D917C5C7}"/>
              </a:ext>
            </a:extLst>
          </p:cNvPr>
          <p:cNvSpPr>
            <a:spLocks noGrp="1"/>
          </p:cNvSpPr>
          <p:nvPr>
            <p:ph idx="1"/>
          </p:nvPr>
        </p:nvSpPr>
        <p:spPr/>
        <p:txBody>
          <a:bodyPr>
            <a:normAutofit/>
          </a:bodyPr>
          <a:lstStyle/>
          <a:p>
            <a:r>
              <a:rPr lang="en-US" sz="1800" b="0" i="0" dirty="0">
                <a:solidFill>
                  <a:schemeClr val="tx1"/>
                </a:solidFill>
                <a:effectLst/>
                <a:latin typeface="Sitka Small Semibold" pitchFamily="2" charset="0"/>
              </a:rPr>
              <a:t>MovieOnRent can improve its business by strategically adjusting pricing for movies, promoting family-friendly content, and capitalizing on top-rated genres and actors.</a:t>
            </a:r>
          </a:p>
          <a:p>
            <a:r>
              <a:rPr lang="en-US" sz="1800" b="0" i="0" dirty="0">
                <a:solidFill>
                  <a:schemeClr val="tx1"/>
                </a:solidFill>
                <a:effectLst/>
                <a:latin typeface="Sitka Small Semibold" pitchFamily="2" charset="0"/>
              </a:rPr>
              <a:t> This approach is likely to increase sales, enhance customer satisfaction, and expand the audience base, particularly among families. Family and children-friendly movies such as "AFRICAN EGG" fall under this category, along with top-rated films like "LAMBS CINCINATTI" and "KANE EXORCIST."</a:t>
            </a:r>
            <a:endParaRPr lang="en-US" sz="4000" dirty="0">
              <a:solidFill>
                <a:schemeClr val="tx1"/>
              </a:solidFill>
              <a:latin typeface="Sitka Small Semibold" pitchFamily="2" charset="0"/>
              <a:cs typeface="Times New Roman" panose="02020603050405020304" pitchFamily="18" charset="0"/>
            </a:endParaRPr>
          </a:p>
        </p:txBody>
      </p:sp>
    </p:spTree>
    <p:extLst>
      <p:ext uri="{BB962C8B-B14F-4D97-AF65-F5344CB8AC3E}">
        <p14:creationId xmlns:p14="http://schemas.microsoft.com/office/powerpoint/2010/main" val="621259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AB824F-C99C-9B75-AB7D-0E8961F6EBD2}"/>
              </a:ext>
            </a:extLst>
          </p:cNvPr>
          <p:cNvSpPr txBox="1"/>
          <p:nvPr/>
        </p:nvSpPr>
        <p:spPr>
          <a:xfrm>
            <a:off x="2537012" y="2715417"/>
            <a:ext cx="8283387" cy="1569660"/>
          </a:xfrm>
          <a:prstGeom prst="rect">
            <a:avLst/>
          </a:prstGeom>
          <a:noFill/>
        </p:spPr>
        <p:txBody>
          <a:bodyPr wrap="square">
            <a:spAutoFit/>
          </a:bodyPr>
          <a:lstStyle/>
          <a:p>
            <a:r>
              <a:rPr lang="en-US" sz="9600" b="1" dirty="0">
                <a:latin typeface="Times New Roman" panose="02020603050405020304" pitchFamily="18" charset="0"/>
                <a:cs typeface="Times New Roman" panose="02020603050405020304" pitchFamily="18" charset="0"/>
              </a:rPr>
              <a:t>THANK YOU</a:t>
            </a:r>
            <a:endParaRPr lang="en-IN" sz="9600" dirty="0"/>
          </a:p>
        </p:txBody>
      </p:sp>
    </p:spTree>
    <p:extLst>
      <p:ext uri="{BB962C8B-B14F-4D97-AF65-F5344CB8AC3E}">
        <p14:creationId xmlns:p14="http://schemas.microsoft.com/office/powerpoint/2010/main" val="162179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F6F5-7F60-5AF9-F67D-AA08019C034A}"/>
              </a:ext>
            </a:extLst>
          </p:cNvPr>
          <p:cNvSpPr>
            <a:spLocks noGrp="1"/>
          </p:cNvSpPr>
          <p:nvPr>
            <p:ph type="title"/>
          </p:nvPr>
        </p:nvSpPr>
        <p:spPr>
          <a:xfrm>
            <a:off x="1141413" y="188259"/>
            <a:ext cx="10530634" cy="1335741"/>
          </a:xfrm>
        </p:spPr>
        <p:txBody>
          <a:bodyPr>
            <a:normAutofit/>
          </a:bodyPr>
          <a:lstStyle/>
          <a:p>
            <a:r>
              <a:rPr lang="en-IN" sz="3600" b="1" dirty="0">
                <a:solidFill>
                  <a:srgbClr val="FFFF00"/>
                </a:solidFill>
                <a:latin typeface="Times New Roman" panose="02020603050405020304" pitchFamily="18" charset="0"/>
                <a:cs typeface="Times New Roman" panose="02020603050405020304" pitchFamily="18" charset="0"/>
              </a:rPr>
              <a:t>INTRODUCTION</a:t>
            </a:r>
            <a:endParaRPr lang="en-IN" sz="3600" b="1" dirty="0">
              <a:solidFill>
                <a:srgbClr val="FFFF00"/>
              </a:solidFill>
            </a:endParaRPr>
          </a:p>
        </p:txBody>
      </p:sp>
      <p:sp>
        <p:nvSpPr>
          <p:cNvPr id="3" name="Content Placeholder 2">
            <a:extLst>
              <a:ext uri="{FF2B5EF4-FFF2-40B4-BE49-F238E27FC236}">
                <a16:creationId xmlns:a16="http://schemas.microsoft.com/office/drawing/2014/main" id="{D54E84D4-0C89-5B2A-F630-852168890C57}"/>
              </a:ext>
            </a:extLst>
          </p:cNvPr>
          <p:cNvSpPr>
            <a:spLocks noGrp="1"/>
          </p:cNvSpPr>
          <p:nvPr>
            <p:ph idx="1"/>
          </p:nvPr>
        </p:nvSpPr>
        <p:spPr>
          <a:xfrm>
            <a:off x="1141412" y="1900519"/>
            <a:ext cx="9905999" cy="3200400"/>
          </a:xfrm>
        </p:spPr>
        <p:txBody>
          <a:bodyPr>
            <a:normAutofit/>
          </a:bodyPr>
          <a:lstStyle/>
          <a:p>
            <a:r>
              <a:rPr lang="en-US" sz="2000" dirty="0">
                <a:solidFill>
                  <a:schemeClr val="tx1"/>
                </a:solidFill>
                <a:latin typeface="Sitka Text Semibold" pitchFamily="2" charset="0"/>
                <a:cs typeface="Times New Roman" panose="02020603050405020304" pitchFamily="18" charset="0"/>
              </a:rPr>
              <a:t>This analysis will help Sakila Movie Rental Store to understand what types of movies and actors are most popular among their customers.</a:t>
            </a:r>
          </a:p>
          <a:p>
            <a:pPr marL="0" indent="0">
              <a:buNone/>
            </a:pPr>
            <a:endParaRPr lang="en-US" sz="2000" dirty="0">
              <a:solidFill>
                <a:schemeClr val="tx1"/>
              </a:solidFill>
              <a:latin typeface="Sitka Text Semibold" pitchFamily="2" charset="0"/>
              <a:cs typeface="Times New Roman" panose="02020603050405020304" pitchFamily="18" charset="0"/>
            </a:endParaRPr>
          </a:p>
          <a:p>
            <a:r>
              <a:rPr lang="en-US" sz="2000" dirty="0">
                <a:solidFill>
                  <a:schemeClr val="tx1"/>
                </a:solidFill>
                <a:latin typeface="Sitka Text Semibold" pitchFamily="2" charset="0"/>
                <a:cs typeface="Times New Roman" panose="02020603050405020304" pitchFamily="18" charset="0"/>
              </a:rPr>
              <a:t> By analyzing rental data, we can identify patterns and trends that will help improve inventory management and ultimately, business success,helps us to make informed decisions to improve their business.</a:t>
            </a:r>
            <a:endParaRPr lang="en-IN" sz="2000" dirty="0">
              <a:solidFill>
                <a:schemeClr val="tx1"/>
              </a:solidFill>
              <a:latin typeface="Sitka Text Semibold" pitchFamily="2" charset="0"/>
              <a:cs typeface="Times New Roman" panose="02020603050405020304" pitchFamily="18" charset="0"/>
            </a:endParaRPr>
          </a:p>
        </p:txBody>
      </p:sp>
    </p:spTree>
    <p:extLst>
      <p:ext uri="{BB962C8B-B14F-4D97-AF65-F5344CB8AC3E}">
        <p14:creationId xmlns:p14="http://schemas.microsoft.com/office/powerpoint/2010/main" val="442175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F6F5-7F60-5AF9-F67D-AA08019C034A}"/>
              </a:ext>
            </a:extLst>
          </p:cNvPr>
          <p:cNvSpPr>
            <a:spLocks noGrp="1"/>
          </p:cNvSpPr>
          <p:nvPr>
            <p:ph type="title"/>
          </p:nvPr>
        </p:nvSpPr>
        <p:spPr>
          <a:xfrm>
            <a:off x="2214281" y="206188"/>
            <a:ext cx="9807390" cy="1228165"/>
          </a:xfrm>
        </p:spPr>
        <p:txBody>
          <a:bodyPr>
            <a:normAutofit/>
          </a:bodyPr>
          <a:lstStyle/>
          <a:p>
            <a:r>
              <a:rPr lang="en-IN" sz="3600" b="1" dirty="0">
                <a:solidFill>
                  <a:srgbClr val="FFFF00"/>
                </a:solidFill>
                <a:latin typeface="Times New Roman" panose="02020603050405020304" pitchFamily="18" charset="0"/>
                <a:cs typeface="Times New Roman" panose="02020603050405020304" pitchFamily="18" charset="0"/>
              </a:rPr>
              <a:t>BUSINESS OBJECTIVE</a:t>
            </a:r>
            <a:endParaRPr lang="en-IN" sz="3600" b="1" dirty="0">
              <a:solidFill>
                <a:srgbClr val="FFFF00"/>
              </a:solidFill>
            </a:endParaRPr>
          </a:p>
        </p:txBody>
      </p:sp>
      <p:sp>
        <p:nvSpPr>
          <p:cNvPr id="3" name="Content Placeholder 2">
            <a:extLst>
              <a:ext uri="{FF2B5EF4-FFF2-40B4-BE49-F238E27FC236}">
                <a16:creationId xmlns:a16="http://schemas.microsoft.com/office/drawing/2014/main" id="{D54E84D4-0C89-5B2A-F630-852168890C57}"/>
              </a:ext>
            </a:extLst>
          </p:cNvPr>
          <p:cNvSpPr>
            <a:spLocks noGrp="1"/>
          </p:cNvSpPr>
          <p:nvPr>
            <p:ph idx="1"/>
          </p:nvPr>
        </p:nvSpPr>
        <p:spPr>
          <a:xfrm>
            <a:off x="448236" y="1613647"/>
            <a:ext cx="10599176" cy="4796118"/>
          </a:xfrm>
        </p:spPr>
        <p:txBody>
          <a:bodyPr>
            <a:normAutofit/>
          </a:bodyPr>
          <a:lstStyle/>
          <a:p>
            <a:r>
              <a:rPr lang="en-US" sz="2000" b="0" i="0" dirty="0">
                <a:solidFill>
                  <a:schemeClr val="tx1"/>
                </a:solidFill>
                <a:effectLst/>
                <a:latin typeface="Sitka Small Semibold" pitchFamily="2" charset="0"/>
              </a:rPr>
              <a:t>The business objective of this project is to leverage data analysis to </a:t>
            </a:r>
          </a:p>
          <a:p>
            <a:r>
              <a:rPr lang="en-US" sz="2000" dirty="0">
                <a:solidFill>
                  <a:schemeClr val="tx1"/>
                </a:solidFill>
                <a:latin typeface="Sitka Small Semibold" pitchFamily="2" charset="0"/>
              </a:rPr>
              <a:t>O</a:t>
            </a:r>
            <a:r>
              <a:rPr lang="en-US" sz="2000" b="0" i="0" dirty="0">
                <a:solidFill>
                  <a:schemeClr val="tx1"/>
                </a:solidFill>
                <a:effectLst/>
                <a:latin typeface="Sitka Small Semibold" pitchFamily="2" charset="0"/>
              </a:rPr>
              <a:t>ptimize MovieOnRent's operations, enhance customer satisfaction, and boost profitability through informed inventory management, targeted marketing, and the promotion of family-friendly content to a broader audience, particularly young families.</a:t>
            </a:r>
            <a:endParaRPr lang="en-IN" sz="4400" dirty="0">
              <a:solidFill>
                <a:schemeClr val="tx1"/>
              </a:solidFill>
              <a:latin typeface="Sitka Small Semibold" pitchFamily="2" charset="0"/>
              <a:cs typeface="Times New Roman" panose="02020603050405020304" pitchFamily="18" charset="0"/>
            </a:endParaRPr>
          </a:p>
        </p:txBody>
      </p:sp>
    </p:spTree>
    <p:extLst>
      <p:ext uri="{BB962C8B-B14F-4D97-AF65-F5344CB8AC3E}">
        <p14:creationId xmlns:p14="http://schemas.microsoft.com/office/powerpoint/2010/main" val="150511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F6F5-7F60-5AF9-F67D-AA08019C034A}"/>
              </a:ext>
            </a:extLst>
          </p:cNvPr>
          <p:cNvSpPr>
            <a:spLocks noGrp="1"/>
          </p:cNvSpPr>
          <p:nvPr>
            <p:ph type="title"/>
          </p:nvPr>
        </p:nvSpPr>
        <p:spPr>
          <a:xfrm>
            <a:off x="3729318" y="161366"/>
            <a:ext cx="8462682" cy="1075763"/>
          </a:xfrm>
        </p:spPr>
        <p:txBody>
          <a:bodyPr>
            <a:normAutofit/>
          </a:bodyPr>
          <a:lstStyle/>
          <a:p>
            <a:r>
              <a:rPr lang="en-IN" sz="3600" b="1" dirty="0">
                <a:solidFill>
                  <a:srgbClr val="FFFF00"/>
                </a:solidFill>
                <a:latin typeface="Times New Roman" panose="02020603050405020304" pitchFamily="18" charset="0"/>
                <a:cs typeface="Times New Roman" panose="02020603050405020304" pitchFamily="18" charset="0"/>
              </a:rPr>
              <a:t>UNDERSTANDING THE DATA</a:t>
            </a:r>
            <a:endParaRPr lang="en-IN" sz="3600" b="1" dirty="0">
              <a:solidFill>
                <a:srgbClr val="FFFF00"/>
              </a:solidFill>
            </a:endParaRPr>
          </a:p>
        </p:txBody>
      </p:sp>
      <p:sp>
        <p:nvSpPr>
          <p:cNvPr id="3" name="Content Placeholder 2">
            <a:extLst>
              <a:ext uri="{FF2B5EF4-FFF2-40B4-BE49-F238E27FC236}">
                <a16:creationId xmlns:a16="http://schemas.microsoft.com/office/drawing/2014/main" id="{D54E84D4-0C89-5B2A-F630-852168890C57}"/>
              </a:ext>
            </a:extLst>
          </p:cNvPr>
          <p:cNvSpPr>
            <a:spLocks noGrp="1"/>
          </p:cNvSpPr>
          <p:nvPr>
            <p:ph idx="1"/>
          </p:nvPr>
        </p:nvSpPr>
        <p:spPr>
          <a:xfrm>
            <a:off x="1141412" y="1604682"/>
            <a:ext cx="9905999" cy="5181600"/>
          </a:xfrm>
        </p:spPr>
        <p:txBody>
          <a:bodyPr>
            <a:normAutofit/>
          </a:bodyPr>
          <a:lstStyle/>
          <a:p>
            <a:r>
              <a:rPr lang="en-US" sz="1800" b="1" i="0" dirty="0">
                <a:solidFill>
                  <a:schemeClr val="tx1"/>
                </a:solidFill>
                <a:effectLst/>
                <a:latin typeface="Sitka Small Semibold" pitchFamily="2" charset="0"/>
              </a:rPr>
              <a:t>The project involves the usage of most popular database called sakila and utilizing specific columns from multiple database tables to extract valuable insights related to actor details, movie information, rental transactions, and categories to inform business decisions and improve MovieOnRent's operations.</a:t>
            </a:r>
            <a:endParaRPr lang="en-IN" sz="4000" b="1" dirty="0">
              <a:solidFill>
                <a:schemeClr val="tx1"/>
              </a:solidFill>
              <a:latin typeface="Sitka Small Semibold" pitchFamily="2" charset="0"/>
              <a:cs typeface="Times New Roman" panose="02020603050405020304" pitchFamily="18" charset="0"/>
            </a:endParaRPr>
          </a:p>
        </p:txBody>
      </p:sp>
    </p:spTree>
    <p:extLst>
      <p:ext uri="{BB962C8B-B14F-4D97-AF65-F5344CB8AC3E}">
        <p14:creationId xmlns:p14="http://schemas.microsoft.com/office/powerpoint/2010/main" val="290621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5029200" y="336177"/>
            <a:ext cx="6544235"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Full names of actors</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0"/>
            <a:ext cx="10530635" cy="4954819"/>
          </a:xfrm>
        </p:spPr>
        <p:txBody>
          <a:bodyPr>
            <a:normAutofit/>
          </a:bodyPr>
          <a:lstStyle/>
          <a:p>
            <a:pPr marL="0" indent="0">
              <a:buNone/>
            </a:pPr>
            <a:r>
              <a:rPr lang="en-US" sz="2000" dirty="0">
                <a:solidFill>
                  <a:schemeClr val="tx1"/>
                </a:solidFill>
                <a:latin typeface="Arial Black" panose="020B0A04020102020204" pitchFamily="34" charset="0"/>
                <a:cs typeface="Times New Roman" panose="02020603050405020304" pitchFamily="18" charset="0"/>
              </a:rPr>
              <a:t>                                                                                  </a:t>
            </a:r>
          </a:p>
          <a:p>
            <a:pPr marL="0" indent="0">
              <a:buNone/>
            </a:pPr>
            <a:r>
              <a:rPr lang="en-US" sz="2000" dirty="0">
                <a:solidFill>
                  <a:schemeClr val="tx1"/>
                </a:solidFill>
                <a:latin typeface="Arial Black" panose="020B0A04020102020204" pitchFamily="34" charset="0"/>
                <a:cs typeface="Times New Roman" panose="02020603050405020304" pitchFamily="18" charset="0"/>
              </a:rPr>
              <a:t>                                                                             </a:t>
            </a:r>
            <a:endParaRPr lang="en-US" sz="2000" b="1" dirty="0">
              <a:solidFill>
                <a:schemeClr val="tx1"/>
              </a:solidFill>
              <a:latin typeface="Arial Black" panose="020B0A04020102020204" pitchFamily="34" charset="0"/>
              <a:cs typeface="Times New Roman" panose="02020603050405020304" pitchFamily="18" charset="0"/>
            </a:endParaRPr>
          </a:p>
          <a:p>
            <a:pPr marL="0" indent="0">
              <a:buNone/>
            </a:pPr>
            <a:endParaRPr lang="en-US" sz="2400" b="1"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344EB43-2AFD-5D6E-C570-05E76A330C09}"/>
              </a:ext>
            </a:extLst>
          </p:cNvPr>
          <p:cNvPicPr>
            <a:picLocks noChangeAspect="1"/>
          </p:cNvPicPr>
          <p:nvPr/>
        </p:nvPicPr>
        <p:blipFill rotWithShape="1">
          <a:blip r:embed="rId2"/>
          <a:srcRect l="13897" t="45882" r="75000" b="25883"/>
          <a:stretch/>
        </p:blipFill>
        <p:spPr>
          <a:xfrm>
            <a:off x="2197083" y="2663338"/>
            <a:ext cx="2805870" cy="355816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B199AC6-BBE8-945E-16B7-DFC24B75A5F8}"/>
              </a:ext>
            </a:extLst>
          </p:cNvPr>
          <p:cNvPicPr>
            <a:picLocks noChangeAspect="1"/>
          </p:cNvPicPr>
          <p:nvPr/>
        </p:nvPicPr>
        <p:blipFill>
          <a:blip r:embed="rId3"/>
          <a:stretch>
            <a:fillRect/>
          </a:stretch>
        </p:blipFill>
        <p:spPr>
          <a:xfrm>
            <a:off x="1828800" y="1937715"/>
            <a:ext cx="8722660" cy="420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4C1D48E-4F5F-DE06-7856-BCF248E14B9F}"/>
              </a:ext>
            </a:extLst>
          </p:cNvPr>
          <p:cNvSpPr txBox="1"/>
          <p:nvPr/>
        </p:nvSpPr>
        <p:spPr>
          <a:xfrm>
            <a:off x="5549153" y="3040136"/>
            <a:ext cx="6454588" cy="1200329"/>
          </a:xfrm>
          <a:prstGeom prst="rect">
            <a:avLst/>
          </a:prstGeom>
          <a:noFill/>
        </p:spPr>
        <p:txBody>
          <a:bodyPr wrap="square">
            <a:spAutoFit/>
          </a:bodyPr>
          <a:lstStyle/>
          <a:p>
            <a:pPr marL="0" indent="0">
              <a:buNone/>
            </a:pPr>
            <a:r>
              <a:rPr lang="en-US" sz="1800" b="1" dirty="0">
                <a:solidFill>
                  <a:schemeClr val="tx1"/>
                </a:solidFill>
                <a:latin typeface="Sitka Text Semibold" pitchFamily="2" charset="0"/>
                <a:cs typeface="Times New Roman" panose="02020603050405020304" pitchFamily="18" charset="0"/>
              </a:rPr>
              <a:t>The result provides the list of actor names</a:t>
            </a:r>
          </a:p>
          <a:p>
            <a:pPr marL="0" indent="0">
              <a:buNone/>
            </a:pPr>
            <a:r>
              <a:rPr lang="en-US" sz="1800" b="1" dirty="0">
                <a:solidFill>
                  <a:schemeClr val="tx1"/>
                </a:solidFill>
                <a:latin typeface="Sitka Text Semibold" pitchFamily="2" charset="0"/>
                <a:cs typeface="Times New Roman" panose="02020603050405020304" pitchFamily="18" charset="0"/>
              </a:rPr>
              <a:t> in the format “Actor_Name" ,'PENELOPE GUINESS’</a:t>
            </a:r>
          </a:p>
          <a:p>
            <a:pPr marL="0" indent="0">
              <a:buNone/>
            </a:pPr>
            <a:endParaRPr lang="en-US" sz="1800" b="1"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1800" dirty="0">
              <a:solidFill>
                <a:schemeClr val="tx1"/>
              </a:solidFill>
              <a:latin typeface="Bahnschrift SemiBold SemiConden" panose="020B0502040204020203" pitchFamily="34" charset="0"/>
              <a:cs typeface="Times New Roman" panose="02020603050405020304" pitchFamily="18"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40A16343-5BA5-2E6D-3C23-FAFC51F65656}"/>
                  </a:ext>
                </a:extLst>
              </p14:cNvPr>
              <p14:cNvContentPartPr/>
              <p14:nvPr/>
            </p14:nvContentPartPr>
            <p14:xfrm>
              <a:off x="5979621" y="3299033"/>
              <a:ext cx="360" cy="360"/>
            </p14:xfrm>
          </p:contentPart>
        </mc:Choice>
        <mc:Fallback xmlns="">
          <p:pic>
            <p:nvPicPr>
              <p:cNvPr id="9" name="Ink 8">
                <a:extLst>
                  <a:ext uri="{FF2B5EF4-FFF2-40B4-BE49-F238E27FC236}">
                    <a16:creationId xmlns:a16="http://schemas.microsoft.com/office/drawing/2014/main" id="{40A16343-5BA5-2E6D-3C23-FAFC51F65656}"/>
                  </a:ext>
                </a:extLst>
              </p:cNvPr>
              <p:cNvPicPr/>
              <p:nvPr/>
            </p:nvPicPr>
            <p:blipFill>
              <a:blip r:embed="rId5"/>
              <a:stretch>
                <a:fillRect/>
              </a:stretch>
            </p:blipFill>
            <p:spPr>
              <a:xfrm>
                <a:off x="5970621" y="324503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0" name="Ink 9">
                <a:extLst>
                  <a:ext uri="{FF2B5EF4-FFF2-40B4-BE49-F238E27FC236}">
                    <a16:creationId xmlns:a16="http://schemas.microsoft.com/office/drawing/2014/main" id="{52EFAED7-1A22-D5A5-2B42-BB5799FF6022}"/>
                  </a:ext>
                </a:extLst>
              </p14:cNvPr>
              <p14:cNvContentPartPr/>
              <p14:nvPr/>
            </p14:nvContentPartPr>
            <p14:xfrm>
              <a:off x="7673781" y="3720233"/>
              <a:ext cx="360" cy="360"/>
            </p14:xfrm>
          </p:contentPart>
        </mc:Choice>
        <mc:Fallback xmlns="">
          <p:pic>
            <p:nvPicPr>
              <p:cNvPr id="10" name="Ink 9">
                <a:extLst>
                  <a:ext uri="{FF2B5EF4-FFF2-40B4-BE49-F238E27FC236}">
                    <a16:creationId xmlns:a16="http://schemas.microsoft.com/office/drawing/2014/main" id="{52EFAED7-1A22-D5A5-2B42-BB5799FF6022}"/>
                  </a:ext>
                </a:extLst>
              </p:cNvPr>
              <p:cNvPicPr/>
              <p:nvPr/>
            </p:nvPicPr>
            <p:blipFill>
              <a:blip r:embed="rId7"/>
              <a:stretch>
                <a:fillRect/>
              </a:stretch>
            </p:blipFill>
            <p:spPr>
              <a:xfrm>
                <a:off x="7664781" y="3666593"/>
                <a:ext cx="18000" cy="108000"/>
              </a:xfrm>
              <a:prstGeom prst="rect">
                <a:avLst/>
              </a:prstGeom>
            </p:spPr>
          </p:pic>
        </mc:Fallback>
      </mc:AlternateContent>
      <p:grpSp>
        <p:nvGrpSpPr>
          <p:cNvPr id="13" name="Group 12">
            <a:extLst>
              <a:ext uri="{FF2B5EF4-FFF2-40B4-BE49-F238E27FC236}">
                <a16:creationId xmlns:a16="http://schemas.microsoft.com/office/drawing/2014/main" id="{00765796-40C8-0D00-50D2-F38783A1ECA6}"/>
              </a:ext>
            </a:extLst>
          </p:cNvPr>
          <p:cNvGrpSpPr/>
          <p:nvPr/>
        </p:nvGrpSpPr>
        <p:grpSpPr>
          <a:xfrm>
            <a:off x="7512141" y="3495953"/>
            <a:ext cx="360" cy="360"/>
            <a:chOff x="7512141" y="3495953"/>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 name="Ink 10">
                  <a:extLst>
                    <a:ext uri="{FF2B5EF4-FFF2-40B4-BE49-F238E27FC236}">
                      <a16:creationId xmlns:a16="http://schemas.microsoft.com/office/drawing/2014/main" id="{C4B1F698-984B-4B14-FA48-251C196993F9}"/>
                    </a:ext>
                  </a:extLst>
                </p14:cNvPr>
                <p14:cNvContentPartPr/>
                <p14:nvPr/>
              </p14:nvContentPartPr>
              <p14:xfrm>
                <a:off x="7512141" y="3495953"/>
                <a:ext cx="360" cy="360"/>
              </p14:xfrm>
            </p:contentPart>
          </mc:Choice>
          <mc:Fallback xmlns="">
            <p:pic>
              <p:nvPicPr>
                <p:cNvPr id="11" name="Ink 10">
                  <a:extLst>
                    <a:ext uri="{FF2B5EF4-FFF2-40B4-BE49-F238E27FC236}">
                      <a16:creationId xmlns:a16="http://schemas.microsoft.com/office/drawing/2014/main" id="{C4B1F698-984B-4B14-FA48-251C196993F9}"/>
                    </a:ext>
                  </a:extLst>
                </p:cNvPr>
                <p:cNvPicPr/>
                <p:nvPr/>
              </p:nvPicPr>
              <p:blipFill>
                <a:blip r:embed="rId9"/>
                <a:stretch>
                  <a:fillRect/>
                </a:stretch>
              </p:blipFill>
              <p:spPr>
                <a:xfrm>
                  <a:off x="7503501" y="34419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2" name="Ink 11">
                  <a:extLst>
                    <a:ext uri="{FF2B5EF4-FFF2-40B4-BE49-F238E27FC236}">
                      <a16:creationId xmlns:a16="http://schemas.microsoft.com/office/drawing/2014/main" id="{A3473294-15AE-446D-2F74-2DC30A0C44FA}"/>
                    </a:ext>
                  </a:extLst>
                </p14:cNvPr>
                <p14:cNvContentPartPr/>
                <p14:nvPr/>
              </p14:nvContentPartPr>
              <p14:xfrm>
                <a:off x="7512141" y="3495953"/>
                <a:ext cx="360" cy="360"/>
              </p14:xfrm>
            </p:contentPart>
          </mc:Choice>
          <mc:Fallback xmlns="">
            <p:pic>
              <p:nvPicPr>
                <p:cNvPr id="12" name="Ink 11">
                  <a:extLst>
                    <a:ext uri="{FF2B5EF4-FFF2-40B4-BE49-F238E27FC236}">
                      <a16:creationId xmlns:a16="http://schemas.microsoft.com/office/drawing/2014/main" id="{A3473294-15AE-446D-2F74-2DC30A0C44FA}"/>
                    </a:ext>
                  </a:extLst>
                </p:cNvPr>
                <p:cNvPicPr/>
                <p:nvPr/>
              </p:nvPicPr>
              <p:blipFill>
                <a:blip r:embed="rId9"/>
                <a:stretch>
                  <a:fillRect/>
                </a:stretch>
              </p:blipFill>
              <p:spPr>
                <a:xfrm>
                  <a:off x="7503501" y="3441953"/>
                  <a:ext cx="18000" cy="108000"/>
                </a:xfrm>
                <a:prstGeom prst="rect">
                  <a:avLst/>
                </a:prstGeom>
              </p:spPr>
            </p:pic>
          </mc:Fallback>
        </mc:AlternateContent>
      </p:grpSp>
    </p:spTree>
    <p:extLst>
      <p:ext uri="{BB962C8B-B14F-4D97-AF65-F5344CB8AC3E}">
        <p14:creationId xmlns:p14="http://schemas.microsoft.com/office/powerpoint/2010/main" val="97627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2088776" y="224119"/>
            <a:ext cx="10103224"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Count of Common first name</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C70456B-6D1D-94D7-242E-A2B90F05287B}"/>
              </a:ext>
            </a:extLst>
          </p:cNvPr>
          <p:cNvPicPr>
            <a:picLocks noChangeAspect="1"/>
          </p:cNvPicPr>
          <p:nvPr/>
        </p:nvPicPr>
        <p:blipFill rotWithShape="1">
          <a:blip r:embed="rId2"/>
          <a:srcRect l="13750" t="45882" r="75368" b="25621"/>
          <a:stretch/>
        </p:blipFill>
        <p:spPr>
          <a:xfrm>
            <a:off x="2088777" y="2578876"/>
            <a:ext cx="2902302" cy="366060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5C917AF-EF46-242F-CCC0-BE383EBADDC6}"/>
              </a:ext>
            </a:extLst>
          </p:cNvPr>
          <p:cNvPicPr>
            <a:picLocks noChangeAspect="1"/>
          </p:cNvPicPr>
          <p:nvPr/>
        </p:nvPicPr>
        <p:blipFill>
          <a:blip r:embed="rId3"/>
          <a:stretch>
            <a:fillRect/>
          </a:stretch>
        </p:blipFill>
        <p:spPr>
          <a:xfrm>
            <a:off x="1437868" y="1882587"/>
            <a:ext cx="10154782" cy="412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29F6A80-6EF0-0060-52F1-7FDA694B8F6F}"/>
              </a:ext>
            </a:extLst>
          </p:cNvPr>
          <p:cNvSpPr txBox="1"/>
          <p:nvPr/>
        </p:nvSpPr>
        <p:spPr>
          <a:xfrm>
            <a:off x="5553635" y="3048058"/>
            <a:ext cx="5688446" cy="923330"/>
          </a:xfrm>
          <a:prstGeom prst="rect">
            <a:avLst/>
          </a:prstGeom>
          <a:noFill/>
        </p:spPr>
        <p:txBody>
          <a:bodyPr wrap="square">
            <a:spAutoFit/>
          </a:bodyPr>
          <a:lstStyle/>
          <a:p>
            <a:r>
              <a:rPr lang="en-US" sz="1800" dirty="0">
                <a:solidFill>
                  <a:schemeClr val="tx1"/>
                </a:solidFill>
                <a:latin typeface="Sitka Text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Text Semibold" pitchFamily="2" charset="0"/>
                <a:cs typeface="Times New Roman" panose="02020603050405020304" pitchFamily="18" charset="0"/>
              </a:rPr>
              <a:t>list of count of unique actor first names  and most popular "First Name “ is  ,PENELOPE </a:t>
            </a:r>
            <a:r>
              <a:rPr lang="en-US" dirty="0">
                <a:latin typeface="Sitka Text Semibold" pitchFamily="2" charset="0"/>
                <a:cs typeface="Times New Roman" panose="02020603050405020304" pitchFamily="18" charset="0"/>
              </a:rPr>
              <a:t>appeared </a:t>
            </a:r>
            <a:r>
              <a:rPr lang="en-US" sz="1800" dirty="0">
                <a:solidFill>
                  <a:schemeClr val="tx1"/>
                </a:solidFill>
                <a:latin typeface="Sitka Text Semibold" pitchFamily="2" charset="0"/>
                <a:cs typeface="Times New Roman" panose="02020603050405020304" pitchFamily="18" charset="0"/>
              </a:rPr>
              <a:t>4 times.</a:t>
            </a:r>
          </a:p>
        </p:txBody>
      </p:sp>
    </p:spTree>
    <p:extLst>
      <p:ext uri="{BB962C8B-B14F-4D97-AF65-F5344CB8AC3E}">
        <p14:creationId xmlns:p14="http://schemas.microsoft.com/office/powerpoint/2010/main" val="288733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2" y="224119"/>
            <a:ext cx="9670023" cy="1048869"/>
          </a:xfrm>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Unique first names</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pPr marL="0" indent="0">
              <a:buNone/>
            </a:pPr>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8BC287-D1B7-5DF5-F618-A987BC01CCF6}"/>
              </a:ext>
            </a:extLst>
          </p:cNvPr>
          <p:cNvPicPr>
            <a:picLocks noChangeAspect="1"/>
          </p:cNvPicPr>
          <p:nvPr/>
        </p:nvPicPr>
        <p:blipFill rotWithShape="1">
          <a:blip r:embed="rId2"/>
          <a:srcRect l="13787" t="45490" r="78441" b="27320"/>
          <a:stretch/>
        </p:blipFill>
        <p:spPr>
          <a:xfrm>
            <a:off x="1461247" y="2765635"/>
            <a:ext cx="2869746" cy="339311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D76539F-087F-10E6-DFD9-A459F49FCDCC}"/>
              </a:ext>
            </a:extLst>
          </p:cNvPr>
          <p:cNvPicPr>
            <a:picLocks noChangeAspect="1"/>
          </p:cNvPicPr>
          <p:nvPr/>
        </p:nvPicPr>
        <p:blipFill>
          <a:blip r:embed="rId3"/>
          <a:stretch>
            <a:fillRect/>
          </a:stretch>
        </p:blipFill>
        <p:spPr>
          <a:xfrm>
            <a:off x="1730188" y="1893575"/>
            <a:ext cx="8709889" cy="504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87695E5-D196-CB15-673E-8952B55E5F2F}"/>
              </a:ext>
            </a:extLst>
          </p:cNvPr>
          <p:cNvSpPr txBox="1"/>
          <p:nvPr/>
        </p:nvSpPr>
        <p:spPr>
          <a:xfrm>
            <a:off x="4840942" y="2904565"/>
            <a:ext cx="6526304" cy="923330"/>
          </a:xfrm>
          <a:prstGeom prst="rect">
            <a:avLst/>
          </a:prstGeom>
          <a:noFill/>
        </p:spPr>
        <p:txBody>
          <a:bodyPr wrap="square">
            <a:spAutoFit/>
          </a:bodyPr>
          <a:lstStyle/>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list of unique actor first names and most unique "First Name”appeared in the database is  ,'JENNIFER’.</a:t>
            </a:r>
            <a:endParaRPr lang="en-IN" dirty="0">
              <a:latin typeface="Sitka Small Semibold" pitchFamily="2" charset="0"/>
            </a:endParaRPr>
          </a:p>
        </p:txBody>
      </p:sp>
    </p:spTree>
    <p:extLst>
      <p:ext uri="{BB962C8B-B14F-4D97-AF65-F5344CB8AC3E}">
        <p14:creationId xmlns:p14="http://schemas.microsoft.com/office/powerpoint/2010/main" val="316238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3720353" y="224120"/>
            <a:ext cx="8346142" cy="1022024"/>
          </a:xfrm>
        </p:spPr>
        <p:txBody>
          <a:bodyPr>
            <a:normAutofit/>
          </a:bodyPr>
          <a:lstStyle/>
          <a:p>
            <a:pPr algn="ctr"/>
            <a:r>
              <a:rPr lang="en-US" sz="3600" b="1" dirty="0">
                <a:solidFill>
                  <a:srgbClr val="FFFF00"/>
                </a:solidFill>
                <a:latin typeface="Times New Roman" panose="02020603050405020304" pitchFamily="18" charset="0"/>
                <a:cs typeface="Times New Roman" panose="02020603050405020304" pitchFamily="18" charset="0"/>
              </a:rPr>
              <a:t>Count of last names</a:t>
            </a:r>
            <a:endParaRPr lang="en-IN" sz="3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1640541"/>
            <a:ext cx="9905999" cy="4598942"/>
          </a:xfrm>
        </p:spPr>
        <p:txBody>
          <a:bodyPr>
            <a:normAutofit/>
          </a:bodyPr>
          <a:lstStyle/>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a:p>
            <a:endParaRPr lang="en-US" sz="2400" dirty="0">
              <a:solidFill>
                <a:schemeClr val="tx1"/>
              </a:solidFill>
              <a:latin typeface="Bahnschrift SemiBold SemiConden"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4181D46-F3ED-9649-1E73-5524A3E02284}"/>
              </a:ext>
            </a:extLst>
          </p:cNvPr>
          <p:cNvPicPr>
            <a:picLocks noChangeAspect="1"/>
          </p:cNvPicPr>
          <p:nvPr/>
        </p:nvPicPr>
        <p:blipFill rotWithShape="1">
          <a:blip r:embed="rId2"/>
          <a:srcRect l="13971" t="45882" r="76029" b="27320"/>
          <a:stretch/>
        </p:blipFill>
        <p:spPr>
          <a:xfrm>
            <a:off x="1730189" y="2747706"/>
            <a:ext cx="3102966" cy="329450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D9A17F88-4DB5-C34A-A308-1AC4A6FA7294}"/>
              </a:ext>
            </a:extLst>
          </p:cNvPr>
          <p:cNvSpPr txBox="1"/>
          <p:nvPr/>
        </p:nvSpPr>
        <p:spPr>
          <a:xfrm>
            <a:off x="5934637" y="3317885"/>
            <a:ext cx="6131858" cy="1200329"/>
          </a:xfrm>
          <a:prstGeom prst="rect">
            <a:avLst/>
          </a:prstGeom>
          <a:noFill/>
        </p:spPr>
        <p:txBody>
          <a:bodyPr wrap="square">
            <a:spAutoFit/>
          </a:bodyPr>
          <a:lstStyle/>
          <a:p>
            <a:r>
              <a:rPr lang="en-US" sz="1800" dirty="0">
                <a:solidFill>
                  <a:schemeClr val="tx1"/>
                </a:solidFill>
                <a:latin typeface="Sitka Small Semibold" pitchFamily="2" charset="0"/>
                <a:cs typeface="Times New Roman" panose="02020603050405020304" pitchFamily="18" charset="0"/>
              </a:rPr>
              <a:t>The result </a:t>
            </a:r>
            <a:r>
              <a:rPr lang="en-US" sz="1800" b="1" dirty="0">
                <a:solidFill>
                  <a:schemeClr val="tx1"/>
                </a:solidFill>
                <a:latin typeface="Sitka Text Semibold" pitchFamily="2" charset="0"/>
                <a:cs typeface="Times New Roman" panose="02020603050405020304" pitchFamily="18" charset="0"/>
              </a:rPr>
              <a:t>provides the </a:t>
            </a:r>
            <a:r>
              <a:rPr lang="en-US" sz="1800" dirty="0">
                <a:solidFill>
                  <a:schemeClr val="tx1"/>
                </a:solidFill>
                <a:latin typeface="Sitka Small Semibold" pitchFamily="2" charset="0"/>
                <a:cs typeface="Times New Roman" panose="02020603050405020304" pitchFamily="18" charset="0"/>
              </a:rPr>
              <a:t>number of times each last name appears in the database in the format "Last Name, Count " , and mostly appeared name is 'KILMER 5</a:t>
            </a:r>
            <a:endParaRPr lang="en-IN" dirty="0">
              <a:latin typeface="Sitka Small Semibold" pitchFamily="2" charset="0"/>
            </a:endParaRPr>
          </a:p>
        </p:txBody>
      </p:sp>
      <p:pic>
        <p:nvPicPr>
          <p:cNvPr id="13" name="Picture 12">
            <a:extLst>
              <a:ext uri="{FF2B5EF4-FFF2-40B4-BE49-F238E27FC236}">
                <a16:creationId xmlns:a16="http://schemas.microsoft.com/office/drawing/2014/main" id="{862F14CC-152F-87D9-A928-E7E81740A6A0}"/>
              </a:ext>
            </a:extLst>
          </p:cNvPr>
          <p:cNvPicPr>
            <a:picLocks noChangeAspect="1"/>
          </p:cNvPicPr>
          <p:nvPr/>
        </p:nvPicPr>
        <p:blipFill>
          <a:blip r:embed="rId3"/>
          <a:stretch>
            <a:fillRect/>
          </a:stretch>
        </p:blipFill>
        <p:spPr>
          <a:xfrm>
            <a:off x="854542" y="1813316"/>
            <a:ext cx="10714138" cy="526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8036407"/>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1979</TotalTime>
  <Words>1218</Words>
  <Application>Microsoft Office PowerPoint</Application>
  <PresentationFormat>Widescreen</PresentationFormat>
  <Paragraphs>205</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 Black</vt:lpstr>
      <vt:lpstr>Bahnschrift SemiBold</vt:lpstr>
      <vt:lpstr>Bahnschrift SemiBold SemiConden</vt:lpstr>
      <vt:lpstr>Calibri</vt:lpstr>
      <vt:lpstr>Sitka Small Semibold</vt:lpstr>
      <vt:lpstr>Sitka Text Semibold</vt:lpstr>
      <vt:lpstr>Söhne</vt:lpstr>
      <vt:lpstr>Times New Roman</vt:lpstr>
      <vt:lpstr>Office Theme</vt:lpstr>
      <vt:lpstr>                                           MovieOnRent Data Analysis using SQL  - Optimizing Movie Inventory and Customer Experience                                              ANALYZING  Motion  pictures  data USING SQL                                                                                                                                                                                                           -A  DATA  ANALYST’S  PERSPECTIVE                  </vt:lpstr>
      <vt:lpstr>TABLE OF CONTENTS</vt:lpstr>
      <vt:lpstr>INTRODUCTION</vt:lpstr>
      <vt:lpstr>BUSINESS OBJECTIVE</vt:lpstr>
      <vt:lpstr>UNDERSTANDING THE DATA</vt:lpstr>
      <vt:lpstr>Full names of actors</vt:lpstr>
      <vt:lpstr>Count of Common first name</vt:lpstr>
      <vt:lpstr>Unique first names</vt:lpstr>
      <vt:lpstr>Count of last names</vt:lpstr>
      <vt:lpstr>All unique last names</vt:lpstr>
      <vt:lpstr>Movies with the rating "R"</vt:lpstr>
      <vt:lpstr>Movies with a non-R-rating</vt:lpstr>
      <vt:lpstr>Movies suitable for kids under 13 years of age</vt:lpstr>
      <vt:lpstr>Movies with replacement cost up to $11</vt:lpstr>
      <vt:lpstr>Movies with replacement cost between $11&amp; $20</vt:lpstr>
      <vt:lpstr>Movies with highest replacement cost</vt:lpstr>
      <vt:lpstr>Top 3 movies &amp; number of actors</vt:lpstr>
      <vt:lpstr>Movies with letters 'K’ &amp; 'Q'</vt:lpstr>
      <vt:lpstr>Actors who appeared in 'Agent Truman'</vt:lpstr>
      <vt:lpstr>Family films</vt:lpstr>
      <vt:lpstr>Rental rates of movies</vt:lpstr>
      <vt:lpstr>Rental frequencies</vt:lpstr>
      <vt:lpstr>Difference between replacement cost &amp; rental rate</vt:lpstr>
      <vt:lpstr>Categories with more than 70 movies</vt:lpstr>
      <vt:lpstr>ADVANTAGES </vt:lpstr>
      <vt:lpstr>DISADVANTAGES </vt:lpstr>
      <vt:lpstr>APPLICATIONS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pictures                                                      data analysis</dc:title>
  <dc:creator>Shaik Aameena Mohammadi</dc:creator>
  <cp:lastModifiedBy>Aayesha Mohammadi Shaik</cp:lastModifiedBy>
  <cp:revision>36</cp:revision>
  <dcterms:created xsi:type="dcterms:W3CDTF">2023-07-16T16:52:50Z</dcterms:created>
  <dcterms:modified xsi:type="dcterms:W3CDTF">2023-10-09T07:07:33Z</dcterms:modified>
</cp:coreProperties>
</file>